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820" r:id="rId2"/>
  </p:sldMasterIdLst>
  <p:sldIdLst>
    <p:sldId id="256" r:id="rId3"/>
    <p:sldId id="343" r:id="rId4"/>
    <p:sldId id="258" r:id="rId5"/>
    <p:sldId id="259" r:id="rId6"/>
    <p:sldId id="262" r:id="rId7"/>
    <p:sldId id="263" r:id="rId8"/>
    <p:sldId id="358" r:id="rId9"/>
    <p:sldId id="359" r:id="rId10"/>
    <p:sldId id="360" r:id="rId11"/>
    <p:sldId id="361" r:id="rId12"/>
    <p:sldId id="266" r:id="rId13"/>
    <p:sldId id="267" r:id="rId14"/>
    <p:sldId id="299" r:id="rId15"/>
    <p:sldId id="270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354" r:id="rId24"/>
    <p:sldId id="282" r:id="rId25"/>
    <p:sldId id="283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348" r:id="rId36"/>
    <p:sldId id="349" r:id="rId37"/>
    <p:sldId id="350" r:id="rId38"/>
    <p:sldId id="355" r:id="rId39"/>
    <p:sldId id="298" r:id="rId40"/>
    <p:sldId id="302" r:id="rId41"/>
    <p:sldId id="303" r:id="rId42"/>
    <p:sldId id="311" r:id="rId43"/>
    <p:sldId id="314" r:id="rId44"/>
    <p:sldId id="328" r:id="rId45"/>
    <p:sldId id="330" r:id="rId46"/>
    <p:sldId id="331" r:id="rId47"/>
    <p:sldId id="332" r:id="rId48"/>
    <p:sldId id="329" r:id="rId49"/>
    <p:sldId id="335" r:id="rId50"/>
    <p:sldId id="274" r:id="rId51"/>
    <p:sldId id="275" r:id="rId52"/>
    <p:sldId id="339" r:id="rId53"/>
    <p:sldId id="357" r:id="rId54"/>
    <p:sldId id="315" r:id="rId55"/>
    <p:sldId id="316" r:id="rId56"/>
    <p:sldId id="319" r:id="rId57"/>
    <p:sldId id="321" r:id="rId58"/>
    <p:sldId id="323" r:id="rId59"/>
    <p:sldId id="324" r:id="rId60"/>
    <p:sldId id="325" r:id="rId61"/>
    <p:sldId id="353" r:id="rId62"/>
    <p:sldId id="305" r:id="rId63"/>
    <p:sldId id="337" r:id="rId64"/>
    <p:sldId id="306" r:id="rId65"/>
    <p:sldId id="307" r:id="rId66"/>
    <p:sldId id="308" r:id="rId67"/>
    <p:sldId id="336" r:id="rId6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434" autoAdjust="0"/>
  </p:normalViewPr>
  <p:slideViewPr>
    <p:cSldViewPr>
      <p:cViewPr varScale="1">
        <p:scale>
          <a:sx n="74" d="100"/>
          <a:sy n="74" d="100"/>
        </p:scale>
        <p:origin x="4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1904761904762"/>
          <c:y val="2.6378896882494004E-2"/>
          <c:w val="0.77301587301587305"/>
          <c:h val="0.709832134292565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переношенные</c:v>
                </c:pt>
              </c:strCache>
            </c:strRef>
          </c:tx>
          <c:spPr>
            <a:solidFill>
              <a:srgbClr val="FF9900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9247270068683595E-3"/>
                  <c:y val="8.3199285514047316E-3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9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309266148892507E-2"/>
                  <c:y val="1.0718155336421342E-2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9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Mode val="edge"/>
                  <c:yMode val="edge"/>
                  <c:x val="0.27936507936507937"/>
                  <c:y val="0.11031175059952038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9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2017 г.</c:v>
                </c:pt>
                <c:pt idx="1">
                  <c:v>2016 г.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доношенные</c:v>
                </c:pt>
              </c:strCache>
            </c:strRef>
          </c:tx>
          <c:spPr>
            <a:solidFill>
              <a:srgbClr val="0000FF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646875656250838E-2"/>
                  <c:y val="-2.3121692833498186E-2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9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584351733151678E-4"/>
                  <c:y val="-1.5927302978937269E-2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9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Mode val="edge"/>
                  <c:yMode val="edge"/>
                  <c:x val="0.18253968253968253"/>
                  <c:y val="8.3932853717026384E-2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9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2017 г.</c:v>
                </c:pt>
                <c:pt idx="1">
                  <c:v>2016 г.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50</c:v>
                </c:pt>
                <c:pt idx="1">
                  <c:v>63.5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недоношенные</c:v>
                </c:pt>
              </c:strCache>
            </c:strRef>
          </c:tx>
          <c:spPr>
            <a:solidFill>
              <a:srgbClr val="00B050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2017 г.</c:v>
                </c:pt>
                <c:pt idx="1">
                  <c:v>2016 г.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319</c:v>
                </c:pt>
                <c:pt idx="1">
                  <c:v>198.5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7082736"/>
        <c:axId val="197083128"/>
      </c:barChart>
      <c:catAx>
        <c:axId val="197082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7083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7083128"/>
        <c:scaling>
          <c:orientation val="minMax"/>
        </c:scaling>
        <c:delete val="0"/>
        <c:axPos val="b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7082736"/>
        <c:crosses val="autoZero"/>
        <c:crossBetween val="between"/>
      </c:valAx>
      <c:spPr>
        <a:noFill/>
        <a:ln w="1269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0167865707434047"/>
          <c:w val="1"/>
          <c:h val="9.1127098321342928E-2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42857142857141E-2"/>
          <c:y val="5.0359712230215826E-2"/>
          <c:w val="0.9285714285714286"/>
          <c:h val="0.73141486810551559"/>
        </c:manualLayout>
      </c:layout>
      <c:areaChart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г.Алматы</c:v>
                </c:pt>
              </c:strCache>
            </c:strRef>
          </c:tx>
          <c:spPr>
            <a:solidFill>
              <a:srgbClr val="0000FF"/>
            </a:solidFill>
            <a:ln w="126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5736647537940351E-2"/>
                  <c:y val="-0.36398993706306909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599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184031109010902E-2"/>
                  <c:y val="-0.36858642099040334"/>
                </c:manualLayout>
              </c:layout>
              <c:spPr>
                <a:noFill/>
                <a:ln w="25380">
                  <a:noFill/>
                </a:ln>
              </c:spPr>
              <c:txPr>
                <a:bodyPr/>
                <a:lstStyle/>
                <a:p>
                  <a:pPr>
                    <a:defRPr sz="1599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2017 г.</c:v>
                </c:pt>
                <c:pt idx="1">
                  <c:v>2016 г.</c:v>
                </c:pt>
                <c:pt idx="2">
                  <c:v>2015 г.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2.6</c:v>
                </c:pt>
                <c:pt idx="1">
                  <c:v>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7083912"/>
        <c:axId val="197082344"/>
      </c:areaChart>
      <c:barChart>
        <c:barDir val="col"/>
        <c:grouping val="clustere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роддом №4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2017 г.</c:v>
                </c:pt>
                <c:pt idx="1">
                  <c:v>2016 г.</c:v>
                </c:pt>
                <c:pt idx="2">
                  <c:v>2015 г.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#,##0.0_р_.;[Red]\-#,##0.0_р_.">
                  <c:v>0.7</c:v>
                </c:pt>
                <c:pt idx="1">
                  <c:v>0.2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8102496"/>
        <c:axId val="198102888"/>
      </c:barChart>
      <c:catAx>
        <c:axId val="1970839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0823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97082344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9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083912"/>
        <c:crosses val="autoZero"/>
        <c:crossBetween val="between"/>
      </c:valAx>
      <c:catAx>
        <c:axId val="19810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102888"/>
        <c:crosses val="autoZero"/>
        <c:auto val="0"/>
        <c:lblAlgn val="ctr"/>
        <c:lblOffset val="100"/>
        <c:noMultiLvlLbl val="0"/>
      </c:catAx>
      <c:valAx>
        <c:axId val="198102888"/>
        <c:scaling>
          <c:orientation val="minMax"/>
        </c:scaling>
        <c:delete val="1"/>
        <c:axPos val="l"/>
        <c:numFmt formatCode="#,##0.0_р_.;[Red]\-#,##0.0_р_." sourceLinked="1"/>
        <c:majorTickMark val="out"/>
        <c:minorTickMark val="none"/>
        <c:tickLblPos val="nextTo"/>
        <c:crossAx val="198102496"/>
        <c:crosses val="autoZero"/>
        <c:crossBetween val="between"/>
      </c:valAx>
      <c:spPr>
        <a:solidFill>
          <a:srgbClr val="800000"/>
        </a:solidFill>
        <a:ln w="25380">
          <a:noFill/>
        </a:ln>
      </c:spPr>
    </c:plotArea>
    <c:legend>
      <c:legendPos val="b"/>
      <c:layout>
        <c:manualLayout>
          <c:xMode val="edge"/>
          <c:yMode val="edge"/>
          <c:x val="0.33333333333333331"/>
          <c:y val="0.91846522781774576"/>
          <c:w val="0.37301587301587302"/>
          <c:h val="7.4340527577937646E-2"/>
        </c:manualLayout>
      </c:layout>
      <c:overlay val="0"/>
      <c:spPr>
        <a:solidFill>
          <a:schemeClr val="bg1"/>
        </a:solidFill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84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9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image" Target="../media/image2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F284D-CB55-42D0-BA97-9456774E3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0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6BA8A-B844-4E50-AAE8-D742DE655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3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CDA2-139E-47B3-833F-0A9CB7AC0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3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D876-C508-4EC3-9ECE-0CAC2FC15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10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DD836-07B5-4517-889F-BC1FF260F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4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6DAE5-015C-428D-8B34-AE6D74AA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58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B180-AEEB-4CA1-958F-60589D0FC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92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1D9A-4BB6-499D-A5ED-000758992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91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E407A-590C-4D51-93BC-4866EB42C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54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2A3F-D2D1-415F-B021-0BBFC46D5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2B2E-6C22-45F1-B367-140510FB8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1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41C55-14A0-49BB-ADEF-E07DBDE27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723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0468E-D058-4B67-B504-1C3780198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81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A3FDF-F446-4C78-BD3D-0582B2D1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58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0BBC-62E7-48DE-9948-3A1EEAE60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5046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D863-B06F-4ABA-ABED-604038370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70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F3AE2-F252-4997-B125-4D398ACE7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1C58-BDE9-4C3C-8D28-EAA6C5F7F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80F57-3885-4496-99AA-05DB59B4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0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1B824-0EDC-4D83-912E-774D3218A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4025-92CE-480C-AC77-CA8764493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6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734C7-9728-4210-9FBE-7D75C178D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84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AC9E2-E887-471C-8907-AEF8BC91B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5B294-E173-4437-8EC4-64553D518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6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2D7960-B305-4F20-A556-45486754E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</p:grpSp>
      <p:sp>
        <p:nvSpPr>
          <p:cNvPr id="25909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9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9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9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9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9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9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51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2058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59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0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1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2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3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4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5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6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7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8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69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  <p:sp>
          <p:nvSpPr>
            <p:cNvPr id="2070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ru-RU" smtClean="0"/>
            </a:p>
          </p:txBody>
        </p:sp>
      </p:grpSp>
      <p:sp>
        <p:nvSpPr>
          <p:cNvPr id="205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41FEE8-1234-45B9-B59D-6A93E6F83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png"/><Relationship Id="rId4" Type="http://schemas.openxmlformats.org/officeDocument/2006/relationships/oleObject" Target="../embeddings/_____Microsoft_Excel_97-20033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_____Microsoft_Excel_97-20031.xls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9.png"/><Relationship Id="rId4" Type="http://schemas.openxmlformats.org/officeDocument/2006/relationships/oleObject" Target="../embeddings/_____Microsoft_Excel_97-20034.xls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0.png"/><Relationship Id="rId4" Type="http://schemas.openxmlformats.org/officeDocument/2006/relationships/oleObject" Target="../embeddings/_____Microsoft_Excel_97-20035.xls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1.png"/><Relationship Id="rId4" Type="http://schemas.openxmlformats.org/officeDocument/2006/relationships/oleObject" Target="../embeddings/_____Microsoft_Excel_97-20036.xls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_____Microsoft_Excel_97-20037.xls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8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_____Microsoft_Excel_97-20032.xls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9.png"/><Relationship Id="rId4" Type="http://schemas.openxmlformats.org/officeDocument/2006/relationships/oleObject" Target="../embeddings/_____Microsoft_Excel_97-20038.xls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0.png"/><Relationship Id="rId4" Type="http://schemas.openxmlformats.org/officeDocument/2006/relationships/oleObject" Target="../embeddings/_____Microsoft_Excel_97-20039.xls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1.png"/><Relationship Id="rId4" Type="http://schemas.openxmlformats.org/officeDocument/2006/relationships/oleObject" Target="../embeddings/_____Microsoft_Excel_97-200310.xls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371600"/>
            <a:ext cx="5867400" cy="22860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ДЕЯТЕЛЬНОСТЬ РОДИЛЬНОГО ДОМА №4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71800" y="4267200"/>
            <a:ext cx="5791200" cy="14478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ru-RU" smtClean="0"/>
              <a:t>20</a:t>
            </a:r>
            <a:r>
              <a:rPr lang="en-US" smtClean="0"/>
              <a:t>1</a:t>
            </a:r>
            <a:r>
              <a:rPr lang="ru-RU" smtClean="0"/>
              <a:t>7</a:t>
            </a:r>
            <a:r>
              <a:rPr lang="en-US" smtClean="0"/>
              <a:t> </a:t>
            </a:r>
            <a:r>
              <a:rPr lang="ru-RU" smtClean="0"/>
              <a:t>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smtClean="0">
                <a:latin typeface="Arial Black" panose="020B0A04020102020204" pitchFamily="34" charset="0"/>
              </a:rPr>
              <a:t>Стимулирующие выплаты</a:t>
            </a:r>
            <a:br>
              <a:rPr lang="ru-RU" sz="3600" b="1" i="1" smtClean="0">
                <a:latin typeface="Arial Black" panose="020B0A04020102020204" pitchFamily="34" charset="0"/>
              </a:rPr>
            </a:br>
            <a:r>
              <a:rPr lang="ru-RU" sz="3600" b="1" i="1" smtClean="0">
                <a:latin typeface="Arial Black" panose="020B0A04020102020204" pitchFamily="34" charset="0"/>
              </a:rPr>
              <a:t>в 2017 г.</a:t>
            </a:r>
            <a:endParaRPr lang="ru-RU" sz="3600" smtClean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676400" y="1981200"/>
          <a:ext cx="7010400" cy="322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480"/>
                <a:gridCol w="1080120"/>
                <a:gridCol w="1296144"/>
                <a:gridCol w="1152128"/>
                <a:gridCol w="936104"/>
                <a:gridCol w="730424"/>
              </a:tblGrid>
              <a:tr h="5791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Должность</a:t>
                      </a:r>
                      <a:endParaRPr lang="ru-RU" sz="1600" b="1" dirty="0"/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Физ.</a:t>
                      </a:r>
                    </a:p>
                    <a:p>
                      <a:pPr algn="ctr"/>
                      <a:r>
                        <a:rPr lang="ru-RU" sz="1600" b="1" dirty="0" smtClean="0"/>
                        <a:t>лица</a:t>
                      </a:r>
                      <a:endParaRPr lang="ru-RU" sz="1600" b="1" dirty="0"/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Диф</a:t>
                      </a:r>
                      <a:r>
                        <a:rPr lang="ru-RU" sz="1600" b="1" dirty="0" smtClean="0"/>
                        <a:t>.</a:t>
                      </a:r>
                    </a:p>
                    <a:p>
                      <a:pPr algn="ctr"/>
                      <a:r>
                        <a:rPr lang="ru-RU" sz="1600" b="1" dirty="0" smtClean="0"/>
                        <a:t>оплата</a:t>
                      </a:r>
                      <a:endParaRPr lang="ru-RU" sz="1600" b="1" dirty="0"/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Премия</a:t>
                      </a:r>
                      <a:endParaRPr lang="ru-RU" sz="1600" b="1" dirty="0"/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%</a:t>
                      </a:r>
                      <a:endParaRPr lang="ru-RU" sz="1600" b="1" dirty="0"/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214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22237,0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23568,8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45800,8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Врачи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6448,5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7041,7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13530,2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  <a:tr h="5791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персонал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8522,2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8922,6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17444,8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38,1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  <a:tr h="5791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Младший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персонал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3257,2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3410,6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6667,8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14,6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Прочий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2232,6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1577,6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3810,2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  <a:tr h="3708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1736,6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2251,3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3987,9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С</a:t>
            </a:r>
            <a:r>
              <a:rPr lang="ru-RU" b="1" i="1" smtClean="0"/>
              <a:t>ТРУКТУРА РОДОВ</a:t>
            </a:r>
            <a:r>
              <a:rPr lang="ru-RU" b="1" i="1" smtClean="0">
                <a:latin typeface="Arial Black" panose="020B0A04020102020204" pitchFamily="34" charset="0"/>
              </a:rPr>
              <a:t> </a:t>
            </a:r>
            <a:br>
              <a:rPr lang="ru-RU" b="1" i="1" smtClean="0">
                <a:latin typeface="Arial Black" panose="020B0A04020102020204" pitchFamily="34" charset="0"/>
              </a:rPr>
            </a:br>
            <a:r>
              <a:rPr lang="ru-RU" b="1" i="1" smtClean="0">
                <a:latin typeface="Arial Black" panose="020B0A04020102020204" pitchFamily="34" charset="0"/>
              </a:rPr>
              <a:t>в 2017 г.</a:t>
            </a:r>
          </a:p>
        </p:txBody>
      </p:sp>
      <p:graphicFrame>
        <p:nvGraphicFramePr>
          <p:cNvPr id="1433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24075" y="2133600"/>
          <a:ext cx="60912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133600"/>
                        <a:ext cx="60912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Динамика преждевременных родов в 2015-2017 гг.</a:t>
            </a:r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Динамика перинатальной смертности среди недоношенных</a:t>
            </a:r>
          </a:p>
        </p:txBody>
      </p:sp>
      <p:graphicFrame>
        <p:nvGraphicFramePr>
          <p:cNvPr id="1638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28825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28825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Перинатальная смертность новорожденных с ЭНМТ</a:t>
            </a: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9950" y="2011363"/>
          <a:ext cx="6350000" cy="404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Диаграмма" r:id="rId3" imgW="6381885" imgH="4067085" progId="MSGraph.Chart.8">
                  <p:embed followColorScheme="full"/>
                </p:oleObj>
              </mc:Choice>
              <mc:Fallback>
                <p:oleObj name="Диаграмма" r:id="rId3" imgW="6381885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2011363"/>
                        <a:ext cx="6350000" cy="404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Структура родоразрешения при тазовом предлежании </a:t>
            </a:r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Частота гипертензионных состояний в 2015-2017 г.</a:t>
            </a:r>
          </a:p>
        </p:txBody>
      </p:sp>
      <p:graphicFrame>
        <p:nvGraphicFramePr>
          <p:cNvPr id="2150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8363" y="2011363"/>
          <a:ext cx="6065837" cy="404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2011363"/>
                        <a:ext cx="6065837" cy="404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77838"/>
            <a:ext cx="7010400" cy="1295400"/>
          </a:xfrm>
        </p:spPr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Структура гипертензионных осложнений </a:t>
            </a:r>
          </a:p>
        </p:txBody>
      </p:sp>
      <p:graphicFrame>
        <p:nvGraphicFramePr>
          <p:cNvPr id="2253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10185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10185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Структура родоразрешения при преэклампсии</a:t>
            </a:r>
          </a:p>
        </p:txBody>
      </p:sp>
      <p:graphicFrame>
        <p:nvGraphicFramePr>
          <p:cNvPr id="2355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6775" y="2011363"/>
          <a:ext cx="6070600" cy="404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2011363"/>
                        <a:ext cx="6070600" cy="404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Осложнения при тяжелой преэклампсии</a:t>
            </a:r>
          </a:p>
        </p:txBody>
      </p:sp>
      <p:graphicFrame>
        <p:nvGraphicFramePr>
          <p:cNvPr id="2457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125538"/>
            <a:ext cx="6732587" cy="646112"/>
          </a:xfrm>
        </p:spPr>
        <p:txBody>
          <a:bodyPr/>
          <a:lstStyle/>
          <a:p>
            <a:pPr algn="ctr"/>
            <a:r>
              <a:rPr lang="ru-RU" sz="3500" b="1" i="1" smtClean="0">
                <a:latin typeface="Arial Black" panose="020B0A04020102020204" pitchFamily="34" charset="0"/>
              </a:rPr>
              <a:t>Структура коечного фонда клиники</a:t>
            </a:r>
          </a:p>
        </p:txBody>
      </p:sp>
      <p:graphicFrame>
        <p:nvGraphicFramePr>
          <p:cNvPr id="11576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076475"/>
              </p:ext>
            </p:extLst>
          </p:nvPr>
        </p:nvGraphicFramePr>
        <p:xfrm>
          <a:off x="2771775" y="2205038"/>
          <a:ext cx="5915025" cy="3927474"/>
        </p:xfrm>
        <a:graphic>
          <a:graphicData uri="http://schemas.openxmlformats.org/drawingml/2006/table">
            <a:tbl>
              <a:tblPr/>
              <a:tblGrid>
                <a:gridCol w="3719513"/>
                <a:gridCol w="2195512"/>
              </a:tblGrid>
              <a:tr h="760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АКУШЕРСКИЕ КОЙКИ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ОТДЕЛЕНИЕ ПАТОЛОГИИ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ГИНЕКОЛОГИЯ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ХОЗРАСЧЕТНОЕ ОТДЕЛЕНИЕ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Дефекты ведения пациенток с преэклампсией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Отсутствие послеродовой реабилитации после предшествующих родов, осложненных ГС;</a:t>
            </a:r>
          </a:p>
          <a:p>
            <a:pPr eaLnBrk="1" hangingPunct="1"/>
            <a:r>
              <a:rPr lang="ru-RU" smtClean="0"/>
              <a:t>Позднее выявление начальных признаков ГС в амб.условиях;</a:t>
            </a:r>
          </a:p>
          <a:p>
            <a:pPr eaLnBrk="1" hangingPunct="1"/>
            <a:r>
              <a:rPr lang="ru-RU" smtClean="0"/>
              <a:t>Несвоевременная госпитализация в стационар для определения тактики их ведения;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Дефекты ведения пациенток с преэклампсией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7010400" cy="3455988"/>
          </a:xfrm>
        </p:spPr>
        <p:txBody>
          <a:bodyPr/>
          <a:lstStyle/>
          <a:p>
            <a:pPr eaLnBrk="1" hangingPunct="1"/>
            <a:r>
              <a:rPr lang="ru-RU" smtClean="0"/>
              <a:t>Некачественное проведение санитарно-просветительной работы относительно «тревожных» признаков;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Недооценка степени тяжести преэклампсии при поступлении;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latin typeface="Arial Black" panose="020B0A04020102020204" pitchFamily="34" charset="0"/>
              </a:rPr>
              <a:t>Вакуум-экстракция плода</a:t>
            </a:r>
            <a:endParaRPr lang="ru-RU" sz="3600" smtClean="0"/>
          </a:p>
        </p:txBody>
      </p:sp>
      <p:graphicFrame>
        <p:nvGraphicFramePr>
          <p:cNvPr id="27651" name="Диаграмма 7"/>
          <p:cNvGraphicFramePr>
            <a:graphicFrameLocks noGrp="1"/>
          </p:cNvGraphicFramePr>
          <p:nvPr>
            <p:ph type="chart" idx="1"/>
          </p:nvPr>
        </p:nvGraphicFramePr>
        <p:xfrm>
          <a:off x="1625600" y="1930400"/>
          <a:ext cx="71120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Диаграмма" r:id="rId4" imgW="7120745" imgH="4224894" progId="Excel.Chart.8">
                  <p:embed/>
                </p:oleObj>
              </mc:Choice>
              <mc:Fallback>
                <p:oleObj name="Диаграмма" r:id="rId4" imgW="7120745" imgH="4224894" progId="Excel.Chart.8">
                  <p:embed/>
                  <p:pic>
                    <p:nvPicPr>
                      <p:cNvPr id="0" name="Диаграмма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930400"/>
                        <a:ext cx="7112000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Кесарево сечение </a:t>
            </a:r>
            <a:br>
              <a:rPr lang="ru-RU" sz="3500" b="1" i="1" smtClean="0">
                <a:latin typeface="Arial Black" panose="020B0A04020102020204" pitchFamily="34" charset="0"/>
              </a:rPr>
            </a:br>
            <a:r>
              <a:rPr lang="ru-RU" sz="3500" b="1" i="1" smtClean="0">
                <a:latin typeface="Arial Black" panose="020B0A04020102020204" pitchFamily="34" charset="0"/>
              </a:rPr>
              <a:t>в 2015-2017 гг.</a:t>
            </a:r>
          </a:p>
        </p:txBody>
      </p:sp>
      <p:graphicFrame>
        <p:nvGraphicFramePr>
          <p:cNvPr id="2867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46300" y="2006600"/>
          <a:ext cx="60674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Диаграмма" r:id="rId3" imgW="6086543" imgH="4076790" progId="MSGraph.Chart.8">
                  <p:embed followColorScheme="full"/>
                </p:oleObj>
              </mc:Choice>
              <mc:Fallback>
                <p:oleObj name="Диаграмма" r:id="rId3" imgW="6086543" imgH="407679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2006600"/>
                        <a:ext cx="6067425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Основные показания к кесаревому сечению</a:t>
            </a:r>
          </a:p>
        </p:txBody>
      </p:sp>
      <p:graphicFrame>
        <p:nvGraphicFramePr>
          <p:cNvPr id="171034" name="Group 26"/>
          <p:cNvGraphicFramePr>
            <a:graphicFrameLocks noGrp="1"/>
          </p:cNvGraphicFramePr>
          <p:nvPr>
            <p:ph idx="1"/>
          </p:nvPr>
        </p:nvGraphicFramePr>
        <p:xfrm>
          <a:off x="1676400" y="1981200"/>
          <a:ext cx="7010400" cy="4105276"/>
        </p:xfrm>
        <a:graphic>
          <a:graphicData uri="http://schemas.openxmlformats.org/drawingml/2006/table">
            <a:tbl>
              <a:tblPr/>
              <a:tblGrid>
                <a:gridCol w="4695825"/>
                <a:gridCol w="2314575"/>
              </a:tblGrid>
              <a:tr h="973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Рубец на матке + другие акушерские показания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6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Тазовое предлежание плода + другие акушерские показания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Угрожаемое состояние плода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Клинически узкий таз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Динамика кровотечений при беременности</a:t>
            </a:r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Пути снижения частоты кровотечений при беременности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Проведение качественной санитарно-просветительной работы относительно «тревожных» признаков;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Настороженность мед.персонала относительно «стертости» или атипичности клинической картины;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Пути снижения частоты кровотечений при беременности</a:t>
            </a:r>
            <a:r>
              <a:rPr lang="ru-RU" sz="350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Тесный контакт мед.работников женских консультаций, скорой помощи и родильного дома;</a:t>
            </a:r>
          </a:p>
          <a:p>
            <a:pPr eaLnBrk="1" hangingPunct="1"/>
            <a:r>
              <a:rPr lang="ru-RU" smtClean="0"/>
              <a:t>Оперативность и четкость оказания необходимых лечебно-диагностических мероприятий;</a:t>
            </a:r>
          </a:p>
          <a:p>
            <a:pPr eaLnBrk="1" hangingPunct="1"/>
            <a:r>
              <a:rPr lang="ru-RU" smtClean="0"/>
              <a:t>Строгое соблюдение приказа УЗ г.Алматы о регионализации пациенток с кровянистыми выделениями в ГПНЦ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Динамика частоты послеродовых кровотечений</a:t>
            </a:r>
          </a:p>
        </p:txBody>
      </p:sp>
      <p:graphicFrame>
        <p:nvGraphicFramePr>
          <p:cNvPr id="3379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Структура послеродовых кровотечений по их объему</a:t>
            </a:r>
          </a:p>
        </p:txBody>
      </p:sp>
      <p:graphicFrame>
        <p:nvGraphicFramePr>
          <p:cNvPr id="3481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28625"/>
            <a:ext cx="7010400" cy="1295400"/>
          </a:xfrm>
        </p:spPr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Показатели использования коечного фонда в 2017 г.</a:t>
            </a:r>
          </a:p>
        </p:txBody>
      </p:sp>
      <p:graphicFrame>
        <p:nvGraphicFramePr>
          <p:cNvPr id="512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24075" y="1989138"/>
          <a:ext cx="6091238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Диаграмма" r:id="rId4" imgW="6096528" imgH="4060288" progId="Excel.Chart.8">
                  <p:embed/>
                </p:oleObj>
              </mc:Choice>
              <mc:Fallback>
                <p:oleObj name="Диаграмма" r:id="rId4" imgW="6096528" imgH="4060288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989138"/>
                        <a:ext cx="6091238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Дефекты ведения родильниц с атоническим кровотечением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Неадекватность оценки степени кровопотери;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Неадекватное восполнение ОЦК.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Частота объемных операций</a:t>
            </a:r>
            <a:r>
              <a:rPr lang="ru-RU" smtClean="0"/>
              <a:t> </a:t>
            </a:r>
          </a:p>
        </p:txBody>
      </p:sp>
      <p:graphicFrame>
        <p:nvGraphicFramePr>
          <p:cNvPr id="3686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41538" y="1890713"/>
          <a:ext cx="6376987" cy="400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Диаграмма" r:id="rId3" imgW="6400800" imgH="4019640" progId="MSGraph.Chart.8">
                  <p:embed followColorScheme="full"/>
                </p:oleObj>
              </mc:Choice>
              <mc:Fallback>
                <p:oleObj name="Диаграмма" r:id="rId3" imgW="6400800" imgH="401964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1890713"/>
                        <a:ext cx="6376987" cy="400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Показания к проведению объемных операций</a:t>
            </a:r>
          </a:p>
        </p:txBody>
      </p:sp>
      <p:graphicFrame>
        <p:nvGraphicFramePr>
          <p:cNvPr id="55370" name="Group 74"/>
          <p:cNvGraphicFramePr>
            <a:graphicFrameLocks noGrp="1"/>
          </p:cNvGraphicFramePr>
          <p:nvPr>
            <p:ph type="tbl" idx="1"/>
          </p:nvPr>
        </p:nvGraphicFramePr>
        <p:xfrm>
          <a:off x="1676400" y="1981200"/>
          <a:ext cx="7010400" cy="3911633"/>
        </p:xfrm>
        <a:graphic>
          <a:graphicData uri="http://schemas.openxmlformats.org/drawingml/2006/table">
            <a:tbl>
              <a:tblPr/>
              <a:tblGrid>
                <a:gridCol w="2751138"/>
                <a:gridCol w="2160587"/>
                <a:gridCol w="2098675"/>
              </a:tblGrid>
              <a:tr h="4571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3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ПОНРП + атоническое кровотечение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Предлежание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плаценты + кровотечение; приращение плаценты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Перфорационная язва +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разлытой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перитонит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Нагноившаяся гематома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Заболеваемость новорожденных</a:t>
            </a:r>
            <a:r>
              <a:rPr lang="ru-RU" smtClean="0"/>
              <a:t>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585141"/>
              </p:ext>
            </p:extLst>
          </p:nvPr>
        </p:nvGraphicFramePr>
        <p:xfrm>
          <a:off x="2185988" y="2057400"/>
          <a:ext cx="5989637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latin typeface="Arial Black" panose="020B0A04020102020204" pitchFamily="34" charset="0"/>
              </a:rPr>
              <a:t>Структура заболеваемости недоношенных 1000,0-1499,0</a:t>
            </a:r>
          </a:p>
        </p:txBody>
      </p:sp>
      <p:graphicFrame>
        <p:nvGraphicFramePr>
          <p:cNvPr id="3993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3600" y="20050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050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latin typeface="Arial Black" panose="020B0A04020102020204" pitchFamily="34" charset="0"/>
              </a:rPr>
              <a:t>Структура заболеваемости недоношенных 1500,0-2499,0</a:t>
            </a:r>
          </a:p>
        </p:txBody>
      </p:sp>
      <p:graphicFrame>
        <p:nvGraphicFramePr>
          <p:cNvPr id="4096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3600" y="20050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Диаграмма" r:id="rId4" imgW="6096528" imgH="4078577" progId="Excel.Chart.8">
                  <p:embed/>
                </p:oleObj>
              </mc:Choice>
              <mc:Fallback>
                <p:oleObj name="Диаграмма" r:id="rId4" imgW="6096528" imgH="4078577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050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latin typeface="Arial Black" panose="020B0A04020102020204" pitchFamily="34" charset="0"/>
              </a:rPr>
              <a:t>Структура заболеваемости новорожденных 2500,0 и более</a:t>
            </a:r>
          </a:p>
        </p:txBody>
      </p:sp>
      <p:graphicFrame>
        <p:nvGraphicFramePr>
          <p:cNvPr id="4198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3600" y="20050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Диаграмма" r:id="rId4" imgW="6096528" imgH="4078577" progId="Excel.Chart.8">
                  <p:embed/>
                </p:oleObj>
              </mc:Choice>
              <mc:Fallback>
                <p:oleObj name="Диаграмма" r:id="rId4" imgW="6096528" imgH="4078577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050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smtClean="0">
                <a:latin typeface="Arial Black" panose="020B0A04020102020204" pitchFamily="34" charset="0"/>
              </a:rPr>
              <a:t>Меры профилактики заболеваемости</a:t>
            </a:r>
            <a:endParaRPr lang="ru-RU" sz="360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76400" y="1981200"/>
            <a:ext cx="7010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b="1" kern="0" dirty="0" smtClean="0"/>
              <a:t>Широкое внедрение диагностики внутриутробного состояния плода в женской консультации;</a:t>
            </a:r>
          </a:p>
          <a:p>
            <a:pPr eaLnBrk="1" hangingPunct="1">
              <a:defRPr/>
            </a:pPr>
            <a:r>
              <a:rPr lang="ru-RU" b="1" kern="0" dirty="0" smtClean="0"/>
              <a:t>Улучшить качество </a:t>
            </a:r>
            <a:r>
              <a:rPr lang="ru-RU" b="1" kern="0" dirty="0" err="1" smtClean="0"/>
              <a:t>пренатального</a:t>
            </a:r>
            <a:r>
              <a:rPr lang="ru-RU" b="1" kern="0" dirty="0" smtClean="0"/>
              <a:t> УЗ-скрининга на наличие ВПР с последующим прерыванием </a:t>
            </a:r>
            <a:r>
              <a:rPr lang="ru-RU" b="1" kern="0" dirty="0" err="1" smtClean="0"/>
              <a:t>пат.беременности</a:t>
            </a:r>
            <a:r>
              <a:rPr lang="ru-RU" b="1" kern="0" dirty="0" smtClean="0"/>
              <a:t> до 22 недель;</a:t>
            </a:r>
          </a:p>
          <a:p>
            <a:pPr eaLnBrk="1" hangingPunct="1">
              <a:defRPr/>
            </a:pPr>
            <a:r>
              <a:rPr lang="ru-RU" b="1" kern="0" dirty="0" smtClean="0"/>
              <a:t>Выявление и санация инфекционных очагов.</a:t>
            </a:r>
          </a:p>
          <a:p>
            <a:pPr eaLnBrk="1" hangingPunct="1">
              <a:defRPr/>
            </a:pPr>
            <a:endParaRPr lang="ru-RU" b="1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Динамика перинатальной смертности в 2015-2017 гг.</a:t>
            </a:r>
          </a:p>
        </p:txBody>
      </p:sp>
      <p:graphicFrame>
        <p:nvGraphicFramePr>
          <p:cNvPr id="44035" name="Диаграмма 6"/>
          <p:cNvGraphicFramePr>
            <a:graphicFrameLocks noGrp="1"/>
          </p:cNvGraphicFramePr>
          <p:nvPr>
            <p:ph type="chart" idx="1"/>
          </p:nvPr>
        </p:nvGraphicFramePr>
        <p:xfrm>
          <a:off x="1625600" y="1930400"/>
          <a:ext cx="71120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Диаграмма" r:id="rId4" imgW="7120745" imgH="4224894" progId="Excel.Chart.8">
                  <p:embed/>
                </p:oleObj>
              </mc:Choice>
              <mc:Fallback>
                <p:oleObj name="Диаграмма" r:id="rId4" imgW="7120745" imgH="4224894" progId="Excel.Chart.8">
                  <p:embed/>
                  <p:pic>
                    <p:nvPicPr>
                      <p:cNvPr id="0" name="Диаграмма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930400"/>
                        <a:ext cx="7112000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Перинатальная смертность по весовым категориям</a:t>
            </a:r>
          </a:p>
        </p:txBody>
      </p:sp>
      <p:graphicFrame>
        <p:nvGraphicFramePr>
          <p:cNvPr id="4505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05013" y="2014538"/>
          <a:ext cx="6197600" cy="404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Диаграмма" r:id="rId3" imgW="6238943" imgH="4067085" progId="MSGraph.Chart.8">
                  <p:embed followColorScheme="full"/>
                </p:oleObj>
              </mc:Choice>
              <mc:Fallback>
                <p:oleObj name="Диаграмма" r:id="rId3" imgW="6238943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2014538"/>
                        <a:ext cx="6197600" cy="404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Выполнение государственного заказа в 2017 г.</a:t>
            </a:r>
          </a:p>
        </p:txBody>
      </p:sp>
      <p:graphicFrame>
        <p:nvGraphicFramePr>
          <p:cNvPr id="43036" name="Group 28"/>
          <p:cNvGraphicFramePr>
            <a:graphicFrameLocks noGrp="1"/>
          </p:cNvGraphicFramePr>
          <p:nvPr>
            <p:ph idx="1"/>
          </p:nvPr>
        </p:nvGraphicFramePr>
        <p:xfrm>
          <a:off x="1676400" y="1981200"/>
          <a:ext cx="7010400" cy="3565532"/>
        </p:xfrm>
        <a:graphic>
          <a:graphicData uri="http://schemas.openxmlformats.org/drawingml/2006/table">
            <a:tbl>
              <a:tblPr/>
              <a:tblGrid>
                <a:gridCol w="5056188"/>
                <a:gridCol w="1954212"/>
              </a:tblGrid>
              <a:tr h="685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РОДОРАЗРЕШЕНИЕ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114,3%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ПАТОЛОГИЯ БЕРЕМЕННЫХ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121,5%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ГИНЕКОЛОГИЯ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СТАЦИОНАР-ЗАМЕЩАЮЩИЕ УСЛУГИ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141,4%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117,6%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Структура перинатальной смертности в 2017 г.</a:t>
            </a:r>
          </a:p>
        </p:txBody>
      </p:sp>
      <p:graphicFrame>
        <p:nvGraphicFramePr>
          <p:cNvPr id="4608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Динамика ранней неонатальной смертности в 2015-2017 гг.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805072"/>
              </p:ext>
            </p:extLst>
          </p:nvPr>
        </p:nvGraphicFramePr>
        <p:xfrm>
          <a:off x="2185988" y="2057400"/>
          <a:ext cx="5989637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49275"/>
            <a:ext cx="7010400" cy="12954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Пути профилактики РНС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Раннее выявление беременных на прикрепленной территории;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Выявление и санация инфекционных очагов.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Направления деятельности на 2018 г.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sz="2400" b="1" smtClean="0"/>
              <a:t>Продолжить внедрение Республиканских и городских целевых программ;</a:t>
            </a:r>
          </a:p>
          <a:p>
            <a:pPr marL="533400" indent="-533400" eaLnBrk="1" hangingPunct="1"/>
            <a:r>
              <a:rPr lang="ru-RU" sz="2400" b="1" smtClean="0"/>
              <a:t>Выполнение программы развития Здравоохранения «Денсаулык 2016-2019 гг.»;</a:t>
            </a:r>
          </a:p>
          <a:p>
            <a:pPr marL="533400" indent="-533400" eaLnBrk="1" hangingPunct="1"/>
            <a:r>
              <a:rPr lang="ru-RU" sz="2400" b="1" smtClean="0"/>
              <a:t>Ввести в эксплуатацию новый корпус родильного дома, повысить уровень родовспоможения;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Направления деятельности на 2018 г.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sz="2400" b="1" smtClean="0"/>
              <a:t>Усовершенствовать и внедрить медицинскую информационную систему (на стадии тестирования);</a:t>
            </a:r>
          </a:p>
          <a:p>
            <a:pPr marL="533400" indent="-533400" eaLnBrk="1" hangingPunct="1"/>
            <a:r>
              <a:rPr lang="ru-RU" sz="2400" b="1" smtClean="0"/>
              <a:t>Разработка и внедрение локальных клинических протоколов с учетом мирового опыта;</a:t>
            </a:r>
          </a:p>
          <a:p>
            <a:pPr marL="533400" indent="-533400" eaLnBrk="1" hangingPunct="1"/>
            <a:r>
              <a:rPr lang="ru-RU" sz="2400" b="1" smtClean="0"/>
              <a:t>Укомплектовать штаты сотрудников клиники, повысить категорийность;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Направления деятельности на 2018 г.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sz="2400" b="1" smtClean="0"/>
              <a:t>Продолжить аттестацию врачей по оказанию мероприятий в экстренных ситуациях;</a:t>
            </a:r>
          </a:p>
          <a:p>
            <a:pPr marL="533400" indent="-533400" eaLnBrk="1" hangingPunct="1"/>
            <a:r>
              <a:rPr lang="ru-RU" sz="2400" b="1" smtClean="0"/>
              <a:t>Усилить работу службы инфекционного контроля родильного дома;</a:t>
            </a:r>
          </a:p>
          <a:p>
            <a:pPr marL="533400" indent="-533400" eaLnBrk="1" hangingPunct="1"/>
            <a:r>
              <a:rPr lang="ru-RU" sz="2400" b="1" smtClean="0"/>
              <a:t>Усилить деятельность службы внутреннего аудита по экстремальным состояниям в акушерстве и неонатологии;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Направления деятельности на 2018 г.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/>
              <a:t>Постоянный мониторинг критических состояний беременных, рожениц, родильниц и новорожденных;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ru-RU" sz="24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ru-RU" sz="2400" b="1" smtClean="0"/>
              <a:t>Совершенствование работы службы поддержки пациентов с проведением мероприятий по улучшению качества мед.помощи по результатам жалоб и обращений;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371600"/>
            <a:ext cx="5867400" cy="2286000"/>
          </a:xfrm>
        </p:spPr>
        <p:txBody>
          <a:bodyPr/>
          <a:lstStyle/>
          <a:p>
            <a:pPr algn="ctr" eaLnBrk="1" hangingPunct="1"/>
            <a:r>
              <a:rPr lang="ru-RU" b="1" i="1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692275" y="476250"/>
            <a:ext cx="7010400" cy="1295400"/>
          </a:xfrm>
        </p:spPr>
        <p:txBody>
          <a:bodyPr/>
          <a:lstStyle/>
          <a:p>
            <a:pPr algn="ctr"/>
            <a:r>
              <a:rPr lang="ru-RU" sz="3600" b="1" i="1" smtClean="0">
                <a:latin typeface="Arial Black" panose="020B0A04020102020204" pitchFamily="34" charset="0"/>
              </a:rPr>
              <a:t>Нагрузка на врачей в</a:t>
            </a:r>
            <a:br>
              <a:rPr lang="ru-RU" sz="3600" b="1" i="1" smtClean="0">
                <a:latin typeface="Arial Black" panose="020B0A04020102020204" pitchFamily="34" charset="0"/>
              </a:rPr>
            </a:br>
            <a:r>
              <a:rPr lang="ru-RU" sz="3600" b="1" i="1" smtClean="0">
                <a:latin typeface="Arial Black" panose="020B0A04020102020204" pitchFamily="34" charset="0"/>
              </a:rPr>
              <a:t> 2015-2017 гг.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516063" y="1949450"/>
          <a:ext cx="6967537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Диаграмма" r:id="rId3" imgW="6991485" imgH="4162515" progId="MSGraph.Chart.8">
                  <p:embed followColorScheme="full"/>
                </p:oleObj>
              </mc:Choice>
              <mc:Fallback>
                <p:oleObj name="Диаграмма" r:id="rId3" imgW="6991485" imgH="416251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1949450"/>
                        <a:ext cx="6967537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500" b="1" i="1" smtClean="0">
                <a:latin typeface="Arial Black" panose="020B0A04020102020204" pitchFamily="34" charset="0"/>
              </a:rPr>
              <a:t>Частота аномалий родовой деятельности в </a:t>
            </a:r>
            <a:br>
              <a:rPr lang="ru-RU" sz="3500" b="1" i="1" smtClean="0">
                <a:latin typeface="Arial Black" panose="020B0A04020102020204" pitchFamily="34" charset="0"/>
              </a:rPr>
            </a:br>
            <a:r>
              <a:rPr lang="ru-RU" sz="3500" b="1" i="1" smtClean="0">
                <a:latin typeface="Arial Black" panose="020B0A04020102020204" pitchFamily="34" charset="0"/>
              </a:rPr>
              <a:t>2015-2017 гг.</a:t>
            </a: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Укомплектованность штатного расписания</a:t>
            </a:r>
          </a:p>
        </p:txBody>
      </p:sp>
      <p:graphicFrame>
        <p:nvGraphicFramePr>
          <p:cNvPr id="12907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99895"/>
              </p:ext>
            </p:extLst>
          </p:nvPr>
        </p:nvGraphicFramePr>
        <p:xfrm>
          <a:off x="1676400" y="1981200"/>
          <a:ext cx="7010400" cy="4114800"/>
        </p:xfrm>
        <a:graphic>
          <a:graphicData uri="http://schemas.openxmlformats.org/drawingml/2006/table">
            <a:tbl>
              <a:tblPr/>
              <a:tblGrid>
                <a:gridCol w="4408488"/>
                <a:gridCol w="2601912"/>
              </a:tblGrid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Врачебный состав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медицинский персонал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61,0%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Младший медицинский персонал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структурные подразделения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Заболеваемость рожениц в 2016-2017 гг.</a:t>
            </a:r>
          </a:p>
        </p:txBody>
      </p:sp>
      <p:graphicFrame>
        <p:nvGraphicFramePr>
          <p:cNvPr id="2048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28825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Диаграмма" r:id="rId3" imgW="6096000" imgH="4067175" progId="MSGraph.Chart.8">
                  <p:embed followColorScheme="full"/>
                </p:oleObj>
              </mc:Choice>
              <mc:Fallback>
                <p:oleObj name="Диаграмма" r:id="rId3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28825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1941513" y="2049463"/>
          <a:ext cx="6496050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Диаграмма" r:id="rId6" imgW="6504996" imgH="3804234" progId="Excel.Chart.8">
                  <p:embed/>
                </p:oleObj>
              </mc:Choice>
              <mc:Fallback>
                <p:oleObj name="Диаграмма" r:id="rId6" imgW="6504996" imgH="3804234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2049463"/>
                        <a:ext cx="6496050" cy="380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500" b="1" i="1" smtClean="0">
                <a:latin typeface="Arial Black" panose="020B0A04020102020204" pitchFamily="34" charset="0"/>
              </a:rPr>
              <a:t>Структура причин неонатальной смертности</a:t>
            </a:r>
          </a:p>
        </p:txBody>
      </p:sp>
      <p:graphicFrame>
        <p:nvGraphicFramePr>
          <p:cNvPr id="5529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5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49275"/>
            <a:ext cx="7010400" cy="12954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Пути профилактики НС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Качественный УЗ и пренатальный скрининг на врожденные пороки развития плода с последующим прерыванием пат.беременности до 22 недель;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Выявление и санация инфекционных очагов.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200" smtClean="0"/>
              <a:t>Охрана здоровья матери и ребенка на данном этапе развития здравоохранения остается приоритетной задачей, что находит отражение в увеличении объема затрат на службу из года в год;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ru-RU" sz="2200" smtClean="0"/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200" smtClean="0"/>
              <a:t>В отчетном году силами сотрудников стационара проведено 8 научно-практических и 4 патолого-анатомических конференций;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sz="2200" smtClean="0"/>
              <a:t>Проведено тестирование врачей акушеров-гинекологов по основным вопросам акушерства и утвержденным протоколам диагностики и лечения;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ru-RU" sz="2200" smtClean="0"/>
          </a:p>
          <a:p>
            <a:pPr marL="533400" indent="-533400" eaLnBrk="1" hangingPunct="1"/>
            <a:r>
              <a:rPr lang="ru-RU" sz="2200" smtClean="0"/>
              <a:t>Выполнение гос.заказа по родам составило 114,3%; по отделению патологии – 121,5%;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200" b="1" smtClean="0"/>
              <a:t>Согласно приказу №445 в нашей клинике зафиксировано 94,9% партнерских родов; удельный вес родов, проведенных в положении «не на спине» - 98% (рекомендуемые показатели более 80 и 95% соответственно);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200" b="1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200" b="1" smtClean="0"/>
              <a:t>В родильном доме частота преждевременных родов составляет 3,5%, что связано с соблюдением приказа о регионализации госпитализации данной категории в ГПНЦ;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200" b="1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8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200" smtClean="0"/>
              <a:t>На фоне высокой диагностики тазовых предлежаний в ЖК, остается низким показатель заблаговременной госпитализации в стационар – 30,1%. Частота родоразрешения путем операции кесарево сечение составила 91,5%. Родового травматизма и ранней неонатальной смертности не было;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200" smtClean="0"/>
              <a:t>Отмечается значительное увеличение заболеваемости рожениц с 57,5% в 2016 г. до 67% в отчетном. Каждая третья страдает железодефицитной анемией, каждая четвертая – заболеваниями верхних дыхательных путей;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200" smtClean="0"/>
              <a:t>Частота преэклампсии составила 2,5%, из них тяжелая преэклампсия – 10%;</a:t>
            </a:r>
            <a:endParaRPr lang="ru-RU" sz="20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000" b="1" smtClean="0"/>
              <a:t>Частота кесарева сечения составила 16,8%, в 2016 г. – 18,8%. В плановом порядке было родоразрешено 56,4% пациенток, в экстренном – 43,6%. 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endParaRPr lang="ru-RU" sz="2000" smtClean="0"/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000" b="1" smtClean="0"/>
              <a:t>Увеличилась частота послеродовых кровотечений с 0,7% в 2016 г. до 1,0% в отчетном. С гемостатической целью объемные операции не проводились;</a:t>
            </a:r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endParaRPr lang="ru-RU" sz="2000" b="1" smtClean="0"/>
          </a:p>
          <a:p>
            <a:pPr marL="533400" indent="-533400" algn="just"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sz="2000" b="1" smtClean="0"/>
              <a:t>Частота объемных операций составила 0,06% (3 случая).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sz="2400" smtClean="0"/>
              <a:t>Атонические кровотечения объемом до 1,0 л составляют 74,1% от всех послеродовых кровотечений, а более 1,0 л. 25,9% (соотношение 3:1). Имеет место уменьшение в 3 раза частоты массивных атонических кровотечений с 0,3% в 2012 г. до 0,1% в отчетном;</a:t>
            </a:r>
          </a:p>
          <a:p>
            <a:pPr marL="533400" indent="-533400" eaLnBrk="1" hangingPunct="1"/>
            <a:r>
              <a:rPr lang="ru-RU" sz="2400" smtClean="0"/>
              <a:t>Частота объемных операций в 2013 г. в стационаре составила 0,2% от общего количества родов, в 2012 г. (0,22%);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1800" b="1" smtClean="0"/>
              <a:t>В родильном доме отмечается значительное уменьшение показателя заболеваемости новорожденных с 67,4‰ в 2016 г. до 59,0‰ в отчетном;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</a:pPr>
            <a:endParaRPr lang="ru-RU" sz="1800" smtClean="0"/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1800" b="1" smtClean="0"/>
              <a:t>В отчетном 2017 г. зафиксировано 24 случая перинатальных потерь с показателем 5,5 на 1000 новорожденных; </a:t>
            </a:r>
          </a:p>
          <a:p>
            <a:pPr marL="533400" indent="-533400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1800" b="1" smtClean="0"/>
              <a:t>В 76,2% случаев причиной антенатальной гибели плодов явились различные инфекционные агенты; в 14,3% - нарушения плацентарного комплекса; в 9,5% случаев – ПОНРП;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Уровень категорийности врачей</a:t>
            </a:r>
          </a:p>
        </p:txBody>
      </p:sp>
      <p:graphicFrame>
        <p:nvGraphicFramePr>
          <p:cNvPr id="8195" name="Диаграмма 6"/>
          <p:cNvGraphicFramePr>
            <a:graphicFrameLocks noGrp="1"/>
          </p:cNvGraphicFramePr>
          <p:nvPr>
            <p:ph type="chart" idx="1"/>
          </p:nvPr>
        </p:nvGraphicFramePr>
        <p:xfrm>
          <a:off x="1625600" y="1930400"/>
          <a:ext cx="711200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Диаграмма" r:id="rId4" imgW="7120745" imgH="4224894" progId="Excel.Chart.8">
                  <p:embed/>
                </p:oleObj>
              </mc:Choice>
              <mc:Fallback>
                <p:oleObj name="Диаграмма" r:id="rId4" imgW="7120745" imgH="4224894" progId="Excel.Chart.8">
                  <p:embed/>
                  <p:pic>
                    <p:nvPicPr>
                      <p:cNvPr id="0" name="Диаграмма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930400"/>
                        <a:ext cx="7112000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>
                <a:latin typeface="Arial Black" panose="020B0A04020102020204" pitchFamily="34" charset="0"/>
              </a:rPr>
              <a:t>ВЫВОДЫ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2000" smtClean="0"/>
              <a:t>Согласно рекомендациям Государственной программы реформирования и развития здравоохранения Республики Казахстан «Денсаулык» на 2016-2020 гг. основными промежуточными целевыми индикаторами эффективности деятельности службы родовспоможения к 2021 г. являются снижение показателей материнской смертности до 10,5 100000 живорожденных, младенческой смертности – до 9,1 на 1000 родившихся живыми. В нашем стационаре показатель младенческой смертности в 2017 г. составил 1,0‰, материнской смертности не было.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Динамика антенатальной гибели в 2015-2017 гг.</a:t>
            </a:r>
          </a:p>
        </p:txBody>
      </p:sp>
      <p:graphicFrame>
        <p:nvGraphicFramePr>
          <p:cNvPr id="4813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Диаграмма" r:id="rId4" imgW="6096528" imgH="4066384" progId="Excel.Chart.8">
                  <p:embed/>
                </p:oleObj>
              </mc:Choice>
              <mc:Fallback>
                <p:oleObj name="Диаграмма" r:id="rId4" imgW="6096528" imgH="4066384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500" b="1" i="1" smtClean="0">
                <a:latin typeface="Arial Black" panose="020B0A04020102020204" pitchFamily="34" charset="0"/>
              </a:rPr>
              <a:t>Структура антенатальной гибели плодов по весовым категориям</a:t>
            </a:r>
          </a:p>
        </p:txBody>
      </p:sp>
      <p:graphicFrame>
        <p:nvGraphicFramePr>
          <p:cNvPr id="4915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2006600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Диаграмма" r:id="rId4" imgW="6096528" imgH="4066384" progId="Excel.Chart.8">
                  <p:embed/>
                </p:oleObj>
              </mc:Choice>
              <mc:Fallback>
                <p:oleObj name="Диаграмма" r:id="rId4" imgW="6096528" imgH="4066384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006600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Причины антенатальной гибели плодов</a:t>
            </a:r>
          </a:p>
        </p:txBody>
      </p:sp>
      <p:graphicFrame>
        <p:nvGraphicFramePr>
          <p:cNvPr id="5017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6775" y="2011363"/>
          <a:ext cx="6070600" cy="404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Диаграмма" r:id="rId4" imgW="6078239" imgH="4054191" progId="Excel.Chart.8">
                  <p:embed/>
                </p:oleObj>
              </mc:Choice>
              <mc:Fallback>
                <p:oleObj name="Диаграмма" r:id="rId4" imgW="6078239" imgH="4054191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2011363"/>
                        <a:ext cx="6070600" cy="404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Пути профилактики антенатальной гибели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Широкое внедрение методов обследования внутриутробного плода в женских консультациях (КТГ, допплерометрия);</a:t>
            </a:r>
          </a:p>
          <a:p>
            <a:pPr eaLnBrk="1" hangingPunct="1"/>
            <a:r>
              <a:rPr lang="ru-RU" smtClean="0"/>
              <a:t>Выявление группы риска беременных по преэклампсии и ее профилактика;</a:t>
            </a:r>
          </a:p>
          <a:p>
            <a:pPr eaLnBrk="1" hangingPunct="1"/>
            <a:r>
              <a:rPr lang="ru-RU" smtClean="0"/>
              <a:t>Выявление и санация инфекционных очагов;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Arial Black" panose="020B0A04020102020204" pitchFamily="34" charset="0"/>
              </a:rPr>
              <a:t>Пути профилактики антенатальной гибели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Улучшить качество наблюдения за состоянием внутриутробного плода в стационаре;</a:t>
            </a:r>
          </a:p>
          <a:p>
            <a:pPr eaLnBrk="1" hangingPunct="1"/>
            <a:r>
              <a:rPr lang="ru-RU" smtClean="0"/>
              <a:t>Качественная санитарно-просветительная работа относительно «тревожных» признаков в женской консультации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500" b="1" i="1" smtClean="0">
                <a:latin typeface="Arial Black" panose="020B0A04020102020204" pitchFamily="34" charset="0"/>
              </a:rPr>
              <a:t>Показатели мертворождаемости </a:t>
            </a:r>
            <a:br>
              <a:rPr lang="ru-RU" sz="3500" b="1" i="1" smtClean="0">
                <a:latin typeface="Arial Black" panose="020B0A04020102020204" pitchFamily="34" charset="0"/>
              </a:rPr>
            </a:br>
            <a:r>
              <a:rPr lang="ru-RU" sz="3500" b="1" i="1" smtClean="0">
                <a:latin typeface="Arial Black" panose="020B0A04020102020204" pitchFamily="34" charset="0"/>
              </a:rPr>
              <a:t>в 2016-2017 гг.</a:t>
            </a:r>
          </a:p>
        </p:txBody>
      </p:sp>
      <p:graphicFrame>
        <p:nvGraphicFramePr>
          <p:cNvPr id="4710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35188" y="1989138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Диаграмма" r:id="rId3" imgW="6096000" imgH="4067085" progId="MSGraph.Chart.8">
                  <p:embed followColorScheme="full"/>
                </p:oleObj>
              </mc:Choice>
              <mc:Fallback>
                <p:oleObj name="Диаграмма" r:id="rId3" imgW="6096000" imgH="406708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989138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027113"/>
          </a:xfrm>
        </p:spPr>
        <p:txBody>
          <a:bodyPr/>
          <a:lstStyle/>
          <a:p>
            <a:pPr algn="ctr"/>
            <a:r>
              <a:rPr lang="ru-RU" sz="3600" b="1" i="1" smtClean="0">
                <a:latin typeface="Arial Black" panose="020B0A04020102020204" pitchFamily="34" charset="0"/>
              </a:rPr>
              <a:t>Поступление денежных средств в 2017 г.</a:t>
            </a:r>
            <a:endParaRPr lang="ru-RU" sz="3600" smtClean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676400" y="1981200"/>
          <a:ext cx="7067550" cy="2803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9410"/>
                <a:gridCol w="1224100"/>
                <a:gridCol w="720059"/>
                <a:gridCol w="1080089"/>
                <a:gridCol w="720059"/>
                <a:gridCol w="1137440"/>
                <a:gridCol w="586393"/>
              </a:tblGrid>
              <a:tr h="3707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Источник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фин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-я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2017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2015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7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тыс.тг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тыс.тг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тыс.тг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579516,3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561168,0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435604,6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741"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Респ.бюджет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542142,3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93,5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523520,0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93,3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397276,1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91,2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Плат.услуги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32231,3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31477,0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32218,4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Лизинговые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5142,7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6171,0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6110,0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</a:tr>
              <a:tr h="5790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«Штрафные» санкции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5102,0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13392,9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b="1" i="1" smtClean="0">
                <a:latin typeface="Arial Black" panose="020B0A04020102020204" pitchFamily="34" charset="0"/>
              </a:rPr>
              <a:t>Кассовые расходы </a:t>
            </a:r>
            <a:br>
              <a:rPr lang="ru-RU" sz="3400" b="1" i="1" smtClean="0">
                <a:latin typeface="Arial Black" panose="020B0A04020102020204" pitchFamily="34" charset="0"/>
              </a:rPr>
            </a:br>
            <a:r>
              <a:rPr lang="ru-RU" sz="3400" b="1" i="1" smtClean="0">
                <a:latin typeface="Arial Black" panose="020B0A04020102020204" pitchFamily="34" charset="0"/>
              </a:rPr>
              <a:t>в 2017 г.</a:t>
            </a:r>
            <a:endParaRPr lang="ru-RU" sz="3400" smtClean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676400" y="1752600"/>
          <a:ext cx="7067550" cy="41941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3421"/>
                <a:gridCol w="1080089"/>
                <a:gridCol w="720059"/>
                <a:gridCol w="1080089"/>
                <a:gridCol w="720059"/>
                <a:gridCol w="1137440"/>
                <a:gridCol w="586393"/>
              </a:tblGrid>
              <a:tr h="365757"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2017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2015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тыс.тг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тыс.тг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тыс.тг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47864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ДОХОДЫ: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579516,3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532649,8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435604,6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558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</a:rPr>
                        <a:t>Зар.плата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, в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313198,5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54,0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305622,4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54,4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238522,7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54,7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34255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Диф.оплата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22237,0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18881,3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15333,2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34255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Премия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23563,8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21501,6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9369,0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34255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Налоги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31483,2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30205,7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23848,1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51815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Медикаменты и ИМН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90568,5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82488,8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67477,7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16,1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41051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ОС 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мед.оборуд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3815,2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8083,1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15811,0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34255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Питание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21833,8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21064,8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18634,3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4,7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  <a:tr h="34255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Прочие товары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106881,9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85185,0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15,2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78734,6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18,1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9" marB="45719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latin typeface="Arial Black" panose="020B0A04020102020204" pitchFamily="34" charset="0"/>
              </a:rPr>
              <a:t>Средняя зарплата</a:t>
            </a:r>
            <a:br>
              <a:rPr lang="ru-RU" sz="4000" b="1" i="1" smtClean="0">
                <a:latin typeface="Arial Black" panose="020B0A04020102020204" pitchFamily="34" charset="0"/>
              </a:rPr>
            </a:br>
            <a:r>
              <a:rPr lang="ru-RU" sz="4000" b="1" i="1" smtClean="0">
                <a:latin typeface="Arial Black" panose="020B0A04020102020204" pitchFamily="34" charset="0"/>
              </a:rPr>
              <a:t>в 2017 г.</a:t>
            </a:r>
            <a:endParaRPr lang="ru-RU" smtClean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676400" y="1981200"/>
          <a:ext cx="7010400" cy="2479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528"/>
                <a:gridCol w="1656184"/>
                <a:gridCol w="1354088"/>
                <a:gridCol w="1752600"/>
              </a:tblGrid>
              <a:tr h="57926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сотрудников</a:t>
                      </a:r>
                      <a:endParaRPr lang="ru-RU" sz="16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ФЗП,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тыс.тг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Среднемес.ЗП</a:t>
                      </a:r>
                      <a:r>
                        <a:rPr lang="ru-RU" sz="1600" dirty="0" smtClean="0"/>
                        <a:t>, тенге</a:t>
                      </a:r>
                      <a:endParaRPr lang="ru-RU" sz="1600" dirty="0"/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</a:tr>
              <a:tr h="37093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Врачи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95183,7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240362,9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</a:tr>
              <a:tr h="5792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мед.персонал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123392,4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135298,7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</a:tr>
              <a:tr h="5792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Младший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</a:rPr>
                        <a:t>мед.персонал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45787,1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74815,5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</a:tr>
              <a:tr h="37093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Прочий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48835,3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140331,3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7">
      <a:dk1>
        <a:srgbClr val="CCCC99"/>
      </a:dk1>
      <a:lt1>
        <a:srgbClr val="FFFFFF"/>
      </a:lt1>
      <a:dk2>
        <a:srgbClr val="800000"/>
      </a:dk2>
      <a:lt2>
        <a:srgbClr val="FFFFFF"/>
      </a:lt2>
      <a:accent1>
        <a:srgbClr val="CC9900"/>
      </a:accent1>
      <a:accent2>
        <a:srgbClr val="996633"/>
      </a:accent2>
      <a:accent3>
        <a:srgbClr val="C0AAAA"/>
      </a:accent3>
      <a:accent4>
        <a:srgbClr val="DADADA"/>
      </a:accent4>
      <a:accent5>
        <a:srgbClr val="E2CAAA"/>
      </a:accent5>
      <a:accent6>
        <a:srgbClr val="8A5C2D"/>
      </a:accent6>
      <a:hlink>
        <a:srgbClr val="FFFFCC"/>
      </a:hlink>
      <a:folHlink>
        <a:srgbClr val="DDD800"/>
      </a:folHlink>
    </a:clrScheme>
    <a:fontScheme name="Каскад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аскад">
  <a:themeElements>
    <a:clrScheme name="1_Каскад 7">
      <a:dk1>
        <a:srgbClr val="CCCC99"/>
      </a:dk1>
      <a:lt1>
        <a:srgbClr val="FFFFFF"/>
      </a:lt1>
      <a:dk2>
        <a:srgbClr val="800000"/>
      </a:dk2>
      <a:lt2>
        <a:srgbClr val="FFFFFF"/>
      </a:lt2>
      <a:accent1>
        <a:srgbClr val="CC9900"/>
      </a:accent1>
      <a:accent2>
        <a:srgbClr val="996633"/>
      </a:accent2>
      <a:accent3>
        <a:srgbClr val="C0AAAA"/>
      </a:accent3>
      <a:accent4>
        <a:srgbClr val="DADADA"/>
      </a:accent4>
      <a:accent5>
        <a:srgbClr val="E2CAAA"/>
      </a:accent5>
      <a:accent6>
        <a:srgbClr val="8A5C2D"/>
      </a:accent6>
      <a:hlink>
        <a:srgbClr val="FFFFCC"/>
      </a:hlink>
      <a:folHlink>
        <a:srgbClr val="DDD800"/>
      </a:folHlink>
    </a:clrScheme>
    <a:fontScheme name="1_Каскад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</TotalTime>
  <Words>1443</Words>
  <Application>Microsoft Office PowerPoint</Application>
  <PresentationFormat>Экран (4:3)</PresentationFormat>
  <Paragraphs>366</Paragraphs>
  <Slides>66</Slides>
  <Notes>0</Notes>
  <HiddenSlides>14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72" baseType="lpstr">
      <vt:lpstr>Arial</vt:lpstr>
      <vt:lpstr>Arial Black</vt:lpstr>
      <vt:lpstr>Wingdings</vt:lpstr>
      <vt:lpstr>Каскад</vt:lpstr>
      <vt:lpstr>1_Каскад</vt:lpstr>
      <vt:lpstr>Диаграмма</vt:lpstr>
      <vt:lpstr>ДЕЯТЕЛЬНОСТЬ РОДИЛЬНОГО ДОМА №4</vt:lpstr>
      <vt:lpstr>Структура коечного фонда клиники</vt:lpstr>
      <vt:lpstr>Показатели использования коечного фонда в 2017 г.</vt:lpstr>
      <vt:lpstr>Выполнение государственного заказа в 2017 г.</vt:lpstr>
      <vt:lpstr>Укомплектованность штатного расписания</vt:lpstr>
      <vt:lpstr>Уровень категорийности врачей</vt:lpstr>
      <vt:lpstr>Поступление денежных средств в 2017 г.</vt:lpstr>
      <vt:lpstr>Кассовые расходы  в 2017 г.</vt:lpstr>
      <vt:lpstr>Средняя зарплата в 2017 г.</vt:lpstr>
      <vt:lpstr>Стимулирующие выплаты в 2017 г.</vt:lpstr>
      <vt:lpstr>СТРУКТУРА РОДОВ  в 2017 г.</vt:lpstr>
      <vt:lpstr>Динамика преждевременных родов в 2015-2017 гг.</vt:lpstr>
      <vt:lpstr>Динамика перинатальной смертности среди недоношенных</vt:lpstr>
      <vt:lpstr>Перинатальная смертность новорожденных с ЭНМТ</vt:lpstr>
      <vt:lpstr>Структура родоразрешения при тазовом предлежании </vt:lpstr>
      <vt:lpstr>Частота гипертензионных состояний в 2015-2017 г.</vt:lpstr>
      <vt:lpstr>Структура гипертензионных осложнений </vt:lpstr>
      <vt:lpstr>Структура родоразрешения при преэклампсии</vt:lpstr>
      <vt:lpstr>Осложнения при тяжелой преэклампсии</vt:lpstr>
      <vt:lpstr>Дефекты ведения пациенток с преэклампсией</vt:lpstr>
      <vt:lpstr>Дефекты ведения пациенток с преэклампсией</vt:lpstr>
      <vt:lpstr>Вакуум-экстракция плода</vt:lpstr>
      <vt:lpstr>Кесарево сечение  в 2015-2017 гг.</vt:lpstr>
      <vt:lpstr>Основные показания к кесаревому сечению</vt:lpstr>
      <vt:lpstr>Динамика кровотечений при беременности</vt:lpstr>
      <vt:lpstr>Пути снижения частоты кровотечений при беременности</vt:lpstr>
      <vt:lpstr>Пути снижения частоты кровотечений при беременности </vt:lpstr>
      <vt:lpstr>Динамика частоты послеродовых кровотечений</vt:lpstr>
      <vt:lpstr>Структура послеродовых кровотечений по их объему</vt:lpstr>
      <vt:lpstr>Дефекты ведения родильниц с атоническим кровотечением</vt:lpstr>
      <vt:lpstr>Частота объемных операций </vt:lpstr>
      <vt:lpstr>Показания к проведению объемных операций</vt:lpstr>
      <vt:lpstr>Заболеваемость новорожденных </vt:lpstr>
      <vt:lpstr>Структура заболеваемости недоношенных 1000,0-1499,0</vt:lpstr>
      <vt:lpstr>Структура заболеваемости недоношенных 1500,0-2499,0</vt:lpstr>
      <vt:lpstr>Структура заболеваемости новорожденных 2500,0 и более</vt:lpstr>
      <vt:lpstr>Меры профилактики заболеваемости</vt:lpstr>
      <vt:lpstr>Динамика перинатальной смертности в 2015-2017 гг.</vt:lpstr>
      <vt:lpstr>Перинатальная смертность по весовым категориям</vt:lpstr>
      <vt:lpstr>Структура перинатальной смертности в 2017 г.</vt:lpstr>
      <vt:lpstr>Динамика ранней неонатальной смертности в 2015-2017 гг.</vt:lpstr>
      <vt:lpstr>Пути профилактики РНС</vt:lpstr>
      <vt:lpstr>Направления деятельности на 2018 г.</vt:lpstr>
      <vt:lpstr>Направления деятельности на 2018 г.</vt:lpstr>
      <vt:lpstr>Направления деятельности на 2018 г.</vt:lpstr>
      <vt:lpstr>Направления деятельности на 2018 г.</vt:lpstr>
      <vt:lpstr>Спасибо за внимание!</vt:lpstr>
      <vt:lpstr>Нагрузка на врачей в  2015-2017 гг.</vt:lpstr>
      <vt:lpstr>Частота аномалий родовой деятельности в  2015-2017 гг.</vt:lpstr>
      <vt:lpstr>Заболеваемость рожениц в 2016-2017 гг.</vt:lpstr>
      <vt:lpstr>Структура причин неонатальной смертности</vt:lpstr>
      <vt:lpstr>Пути профилактики НС</vt:lpstr>
      <vt:lpstr>ВЫВОДЫ</vt:lpstr>
      <vt:lpstr>ВЫВОДЫ</vt:lpstr>
      <vt:lpstr>ВЫВОДЫ</vt:lpstr>
      <vt:lpstr>ВЫВОДЫ</vt:lpstr>
      <vt:lpstr>ВЫВОДЫ</vt:lpstr>
      <vt:lpstr>ВЫВОДЫ</vt:lpstr>
      <vt:lpstr>ВЫВОДЫ</vt:lpstr>
      <vt:lpstr>ВЫВОДЫ</vt:lpstr>
      <vt:lpstr>Динамика антенатальной гибели в 2015-2017 гг.</vt:lpstr>
      <vt:lpstr>Структура антенатальной гибели плодов по весовым категориям</vt:lpstr>
      <vt:lpstr>Причины антенатальной гибели плодов</vt:lpstr>
      <vt:lpstr>Пути профилактики антенатальной гибели</vt:lpstr>
      <vt:lpstr>Пути профилактики антенатальной гибели</vt:lpstr>
      <vt:lpstr>Показатели мертворождаемости  в 2016-2017 гг.</vt:lpstr>
    </vt:vector>
  </TitlesOfParts>
  <Company>myhome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РОДИЛЬНОГО ДОМА №2</dc:title>
  <dc:creator>BO</dc:creator>
  <cp:lastModifiedBy>user</cp:lastModifiedBy>
  <cp:revision>515</cp:revision>
  <dcterms:created xsi:type="dcterms:W3CDTF">2010-01-24T12:17:07Z</dcterms:created>
  <dcterms:modified xsi:type="dcterms:W3CDTF">2018-01-17T05:14:38Z</dcterms:modified>
</cp:coreProperties>
</file>