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73.xml" ContentType="application/vnd.openxmlformats-officedocument.presentationml.notesSlide+xml"/>
  <Override PartName="/ppt/theme/themeOverride1.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92"/>
  </p:notesMasterIdLst>
  <p:sldIdLst>
    <p:sldId id="256" r:id="rId2"/>
    <p:sldId id="257" r:id="rId3"/>
    <p:sldId id="258" r:id="rId4"/>
    <p:sldId id="321" r:id="rId5"/>
    <p:sldId id="279" r:id="rId6"/>
    <p:sldId id="271" r:id="rId7"/>
    <p:sldId id="272" r:id="rId8"/>
    <p:sldId id="274" r:id="rId9"/>
    <p:sldId id="275" r:id="rId10"/>
    <p:sldId id="276" r:id="rId11"/>
    <p:sldId id="277" r:id="rId12"/>
    <p:sldId id="322" r:id="rId13"/>
    <p:sldId id="281" r:id="rId14"/>
    <p:sldId id="308" r:id="rId15"/>
    <p:sldId id="328" r:id="rId16"/>
    <p:sldId id="310" r:id="rId17"/>
    <p:sldId id="329" r:id="rId18"/>
    <p:sldId id="306" r:id="rId19"/>
    <p:sldId id="307" r:id="rId20"/>
    <p:sldId id="330" r:id="rId21"/>
    <p:sldId id="305" r:id="rId22"/>
    <p:sldId id="341" r:id="rId23"/>
    <p:sldId id="325" r:id="rId24"/>
    <p:sldId id="324" r:id="rId25"/>
    <p:sldId id="311" r:id="rId26"/>
    <p:sldId id="312" r:id="rId27"/>
    <p:sldId id="299" r:id="rId28"/>
    <p:sldId id="326" r:id="rId29"/>
    <p:sldId id="301" r:id="rId30"/>
    <p:sldId id="323" r:id="rId31"/>
    <p:sldId id="342" r:id="rId32"/>
    <p:sldId id="295" r:id="rId33"/>
    <p:sldId id="296" r:id="rId34"/>
    <p:sldId id="303" r:id="rId35"/>
    <p:sldId id="304" r:id="rId36"/>
    <p:sldId id="298" r:id="rId37"/>
    <p:sldId id="300" r:id="rId38"/>
    <p:sldId id="313" r:id="rId39"/>
    <p:sldId id="340" r:id="rId40"/>
    <p:sldId id="283" r:id="rId41"/>
    <p:sldId id="282" r:id="rId42"/>
    <p:sldId id="284" r:id="rId43"/>
    <p:sldId id="287" r:id="rId44"/>
    <p:sldId id="285" r:id="rId45"/>
    <p:sldId id="286" r:id="rId46"/>
    <p:sldId id="294" r:id="rId47"/>
    <p:sldId id="288" r:id="rId48"/>
    <p:sldId id="290" r:id="rId49"/>
    <p:sldId id="291" r:id="rId50"/>
    <p:sldId id="292" r:id="rId51"/>
    <p:sldId id="339" r:id="rId52"/>
    <p:sldId id="345" r:id="rId53"/>
    <p:sldId id="335" r:id="rId54"/>
    <p:sldId id="334" r:id="rId55"/>
    <p:sldId id="343" r:id="rId56"/>
    <p:sldId id="344" r:id="rId57"/>
    <p:sldId id="314" r:id="rId58"/>
    <p:sldId id="315" r:id="rId59"/>
    <p:sldId id="346" r:id="rId60"/>
    <p:sldId id="316" r:id="rId61"/>
    <p:sldId id="266" r:id="rId62"/>
    <p:sldId id="267" r:id="rId63"/>
    <p:sldId id="268" r:id="rId64"/>
    <p:sldId id="269" r:id="rId65"/>
    <p:sldId id="318" r:id="rId66"/>
    <p:sldId id="319" r:id="rId67"/>
    <p:sldId id="331" r:id="rId68"/>
    <p:sldId id="320" r:id="rId69"/>
    <p:sldId id="332" r:id="rId70"/>
    <p:sldId id="338" r:id="rId71"/>
    <p:sldId id="317" r:id="rId72"/>
    <p:sldId id="309" r:id="rId73"/>
    <p:sldId id="336" r:id="rId74"/>
    <p:sldId id="337" r:id="rId75"/>
    <p:sldId id="278" r:id="rId76"/>
    <p:sldId id="259" r:id="rId77"/>
    <p:sldId id="260" r:id="rId78"/>
    <p:sldId id="261" r:id="rId79"/>
    <p:sldId id="262" r:id="rId80"/>
    <p:sldId id="273" r:id="rId81"/>
    <p:sldId id="333" r:id="rId82"/>
    <p:sldId id="280" r:id="rId83"/>
    <p:sldId id="289" r:id="rId84"/>
    <p:sldId id="293" r:id="rId85"/>
    <p:sldId id="297" r:id="rId86"/>
    <p:sldId id="302" r:id="rId87"/>
    <p:sldId id="263" r:id="rId88"/>
    <p:sldId id="264" r:id="rId89"/>
    <p:sldId id="265" r:id="rId90"/>
    <p:sldId id="270" r:id="rId91"/>
  </p:sldIdLst>
  <p:sldSz cx="12192000" cy="6858000"/>
  <p:notesSz cx="6797675" cy="9931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BDC"/>
    <a:srgbClr val="74AADB"/>
    <a:srgbClr val="7EB0DE"/>
    <a:srgbClr val="84B4E0"/>
    <a:srgbClr val="92BCE3"/>
    <a:srgbClr val="A0C5E7"/>
    <a:srgbClr val="7DB0DE"/>
    <a:srgbClr val="00FFFF"/>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55183" autoAdjust="0"/>
  </p:normalViewPr>
  <p:slideViewPr>
    <p:cSldViewPr snapToGrid="0">
      <p:cViewPr varScale="1">
        <p:scale>
          <a:sx n="70" d="100"/>
          <a:sy n="70" d="100"/>
        </p:scale>
        <p:origin x="16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_____Microsoft_Excel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_____Microsoft_Excel20.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a:t>ПОКАЗАТЕЛИ ИСПОЛЬЗОВАНИЯ КОЕЧНОГО ФОНДА </a:t>
            </a:r>
          </a:p>
        </c:rich>
      </c:tx>
      <c:layout>
        <c:manualLayout>
          <c:xMode val="edge"/>
          <c:yMode val="edge"/>
          <c:x val="0.14414168905197397"/>
          <c:y val="4.4120994286550835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607260726072612E-2"/>
          <c:y val="0.23921568627450981"/>
          <c:w val="0.65346534653465349"/>
          <c:h val="0.60392156862745094"/>
        </c:manualLayout>
      </c:layout>
      <c:bar3DChart>
        <c:barDir val="col"/>
        <c:grouping val="clustered"/>
        <c:varyColors val="0"/>
        <c:ser>
          <c:idx val="1"/>
          <c:order val="0"/>
          <c:tx>
            <c:strRef>
              <c:f>Sheet1!$A$2</c:f>
              <c:strCache>
                <c:ptCount val="1"/>
                <c:pt idx="0">
                  <c:v>работа койки</c:v>
                </c:pt>
              </c:strCache>
            </c:strRef>
          </c:tx>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6.0511337185830674E-4"/>
                  <c:y val="-3.4370383743273336E-2"/>
                </c:manualLayout>
              </c:layout>
              <c:tx>
                <c:rich>
                  <a:bodyPr/>
                  <a:lstStyle/>
                  <a:p>
                    <a:fld id="{78064A9B-656B-4F27-A26C-0308BBA48E46}"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2.6952224192506469E-3"/>
                  <c:y val="-4.253505290854253E-2"/>
                </c:manualLayout>
              </c:layout>
              <c:tx>
                <c:rich>
                  <a:bodyPr/>
                  <a:lstStyle/>
                  <a:p>
                    <a:fld id="{9E8B06DD-6FE9-4F92-9C6D-5819D253DE87}"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2014 г.</c:v>
                </c:pt>
                <c:pt idx="1">
                  <c:v>2015 г. </c:v>
                </c:pt>
              </c:strCache>
            </c:strRef>
          </c:cat>
          <c:val>
            <c:numRef>
              <c:f>Sheet1!$B$2:$D$2</c:f>
              <c:numCache>
                <c:formatCode>General</c:formatCode>
                <c:ptCount val="3"/>
                <c:pt idx="0">
                  <c:v>340.8</c:v>
                </c:pt>
                <c:pt idx="1">
                  <c:v>313.39999999999998</c:v>
                </c:pt>
              </c:numCache>
            </c:numRef>
          </c:val>
        </c:ser>
        <c:ser>
          <c:idx val="0"/>
          <c:order val="1"/>
          <c:tx>
            <c:strRef>
              <c:f>Sheet1!$A$3</c:f>
              <c:strCache>
                <c:ptCount val="1"/>
                <c:pt idx="0">
                  <c:v>оборот койки</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7258511785962147E-2"/>
                  <c:y val="-2.6320974361266198E-2"/>
                </c:manualLayout>
              </c:layout>
              <c:tx>
                <c:rich>
                  <a:bodyPr/>
                  <a:lstStyle/>
                  <a:p>
                    <a:fld id="{C51669B4-DD9C-4B42-A251-4CBD76485289}"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9061057455580392E-2"/>
                  <c:y val="-7.5425071501632893E-3"/>
                </c:manualLayout>
              </c:layout>
              <c:tx>
                <c:rich>
                  <a:bodyPr/>
                  <a:lstStyle/>
                  <a:p>
                    <a:fld id="{87DBD9A9-327A-4E06-8E34-DA9E36A43370}"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2014 г.</c:v>
                </c:pt>
                <c:pt idx="1">
                  <c:v>2015 г. </c:v>
                </c:pt>
              </c:strCache>
            </c:strRef>
          </c:cat>
          <c:val>
            <c:numRef>
              <c:f>Sheet1!$B$3:$D$3</c:f>
              <c:numCache>
                <c:formatCode>General</c:formatCode>
                <c:ptCount val="3"/>
                <c:pt idx="0">
                  <c:v>70.3</c:v>
                </c:pt>
                <c:pt idx="1">
                  <c:v>65.7</c:v>
                </c:pt>
              </c:numCache>
            </c:numRef>
          </c:val>
        </c:ser>
        <c:ser>
          <c:idx val="2"/>
          <c:order val="2"/>
          <c:tx>
            <c:strRef>
              <c:f>Sheet1!$A$4</c:f>
              <c:strCache>
                <c:ptCount val="1"/>
                <c:pt idx="0">
                  <c:v>средняя длительность пребывания пациентки на койке</c:v>
                </c:pt>
              </c:strCache>
            </c:strRef>
          </c:tx>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338049247640336E-2"/>
                  <c:y val="-7.5425071501631514E-3"/>
                </c:manualLayout>
              </c:layout>
              <c:tx>
                <c:rich>
                  <a:bodyPr/>
                  <a:lstStyle/>
                  <a:p>
                    <a:fld id="{39686D8D-91AA-4D8E-96FF-3BCDC9AB3649}"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1.3615041039700331E-2"/>
                  <c:y val="-1.3199387512785652E-2"/>
                </c:manualLayout>
              </c:layout>
              <c:tx>
                <c:rich>
                  <a:bodyPr/>
                  <a:lstStyle/>
                  <a:p>
                    <a:fld id="{C893EE16-3B9E-4508-9D9B-DAE59744963A}" type="VALUE">
                      <a:rPr lang="en-US" sz="2000"/>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2"/>
                <c:pt idx="0">
                  <c:v>2014 г.</c:v>
                </c:pt>
                <c:pt idx="1">
                  <c:v>2015 г. </c:v>
                </c:pt>
              </c:strCache>
            </c:strRef>
          </c:cat>
          <c:val>
            <c:numRef>
              <c:f>Sheet1!$B$4:$D$4</c:f>
              <c:numCache>
                <c:formatCode>General</c:formatCode>
                <c:ptCount val="3"/>
                <c:pt idx="0">
                  <c:v>4.8</c:v>
                </c:pt>
                <c:pt idx="1">
                  <c:v>4.8</c:v>
                </c:pt>
              </c:numCache>
            </c:numRef>
          </c:val>
        </c:ser>
        <c:dLbls>
          <c:showLegendKey val="0"/>
          <c:showVal val="1"/>
          <c:showCatName val="0"/>
          <c:showSerName val="0"/>
          <c:showPercent val="0"/>
          <c:showBubbleSize val="0"/>
        </c:dLbls>
        <c:gapWidth val="150"/>
        <c:shape val="box"/>
        <c:axId val="236712200"/>
        <c:axId val="236712592"/>
        <c:axId val="0"/>
      </c:bar3DChart>
      <c:catAx>
        <c:axId val="236712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236712592"/>
        <c:crosses val="autoZero"/>
        <c:auto val="0"/>
        <c:lblAlgn val="ctr"/>
        <c:lblOffset val="100"/>
        <c:noMultiLvlLbl val="0"/>
      </c:catAx>
      <c:valAx>
        <c:axId val="236712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6712200"/>
        <c:crosses val="autoZero"/>
        <c:crossBetween val="between"/>
      </c:valAx>
      <c:spPr>
        <a:noFill/>
        <a:ln>
          <a:noFill/>
        </a:ln>
        <a:effectLst/>
      </c:spPr>
    </c:plotArea>
    <c:legend>
      <c:legendPos val="b"/>
      <c:layout>
        <c:manualLayout>
          <c:xMode val="edge"/>
          <c:yMode val="edge"/>
          <c:x val="0.69300558892074426"/>
          <c:y val="0.21744157266619166"/>
          <c:w val="0.30563290697528572"/>
          <c:h val="0.7033621022570952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Кровотечение </c:v>
                </c:pt>
              </c:strCache>
            </c:strRef>
          </c:tx>
          <c:spPr>
            <a:solidFill>
              <a:schemeClr val="accent1"/>
            </a:solidFill>
            <a:ln>
              <a:noFill/>
            </a:ln>
            <a:effectLst/>
            <a:sp3d/>
          </c:spPr>
          <c:invertIfNegative val="0"/>
          <c:dLbls>
            <c:dLbl>
              <c:idx val="0"/>
              <c:layout>
                <c:manualLayout>
                  <c:x val="7.246376811594203E-3"/>
                  <c:y val="-9.33965813266129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0048309178735E-2"/>
                  <c:y val="-8.46406518272430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77294685990161E-2"/>
                  <c:y val="-6.12915064955897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2014г</c:v>
                </c:pt>
                <c:pt idx="1">
                  <c:v>2015г</c:v>
                </c:pt>
                <c:pt idx="2">
                  <c:v>2016г</c:v>
                </c:pt>
              </c:strCache>
            </c:strRef>
          </c:cat>
          <c:val>
            <c:numRef>
              <c:f>Лист1!$B$2:$B$4</c:f>
              <c:numCache>
                <c:formatCode>General</c:formatCode>
                <c:ptCount val="3"/>
                <c:pt idx="0">
                  <c:v>2</c:v>
                </c:pt>
                <c:pt idx="1">
                  <c:v>1.1100000000000001</c:v>
                </c:pt>
                <c:pt idx="2">
                  <c:v>1.7</c:v>
                </c:pt>
              </c:numCache>
            </c:numRef>
          </c:val>
          <c:shape val="cylinder"/>
        </c:ser>
        <c:dLbls>
          <c:showLegendKey val="0"/>
          <c:showVal val="1"/>
          <c:showCatName val="0"/>
          <c:showSerName val="0"/>
          <c:showPercent val="0"/>
          <c:showBubbleSize val="0"/>
        </c:dLbls>
        <c:gapWidth val="150"/>
        <c:shape val="cone"/>
        <c:axId val="245961528"/>
        <c:axId val="245961920"/>
        <c:axId val="0"/>
      </c:bar3DChart>
      <c:catAx>
        <c:axId val="2459615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245961920"/>
        <c:crosses val="autoZero"/>
        <c:auto val="1"/>
        <c:lblAlgn val="ctr"/>
        <c:lblOffset val="100"/>
        <c:noMultiLvlLbl val="0"/>
      </c:catAx>
      <c:valAx>
        <c:axId val="245961920"/>
        <c:scaling>
          <c:orientation val="minMax"/>
        </c:scaling>
        <c:delete val="1"/>
        <c:axPos val="l"/>
        <c:numFmt formatCode="General" sourceLinked="1"/>
        <c:majorTickMark val="none"/>
        <c:minorTickMark val="none"/>
        <c:tickLblPos val="nextTo"/>
        <c:crossAx val="2459615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827547903360177E-2"/>
          <c:y val="2.5626392873331325E-2"/>
          <c:w val="0.97454410811811532"/>
          <c:h val="0.85726686173542965"/>
        </c:manualLayout>
      </c:layout>
      <c:bar3DChart>
        <c:barDir val="col"/>
        <c:grouping val="clustered"/>
        <c:varyColors val="0"/>
        <c:ser>
          <c:idx val="0"/>
          <c:order val="0"/>
          <c:tx>
            <c:strRef>
              <c:f>Лист1!$B$1</c:f>
              <c:strCache>
                <c:ptCount val="1"/>
                <c:pt idx="0">
                  <c:v>2014</c:v>
                </c:pt>
              </c:strCache>
            </c:strRef>
          </c:tx>
          <c:spPr>
            <a:solidFill>
              <a:schemeClr val="accent1">
                <a:shade val="65000"/>
              </a:schemeClr>
            </a:solidFill>
            <a:ln>
              <a:noFill/>
            </a:ln>
            <a:effectLst/>
            <a:sp3d/>
          </c:spPr>
          <c:invertIfNegative val="0"/>
          <c:dLbls>
            <c:dLbl>
              <c:idx val="0"/>
              <c:layout>
                <c:manualLayout>
                  <c:x val="-2.3141719892622419E-3"/>
                  <c:y val="-7.34995944849959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Лист1!$B$2</c:f>
              <c:numCache>
                <c:formatCode>0.00%</c:formatCode>
                <c:ptCount val="1"/>
                <c:pt idx="0">
                  <c:v>1.4E-2</c:v>
                </c:pt>
              </c:numCache>
            </c:numRef>
          </c:val>
          <c:shape val="cylinder"/>
        </c:ser>
        <c:ser>
          <c:idx val="1"/>
          <c:order val="1"/>
          <c:tx>
            <c:strRef>
              <c:f>Лист1!$C$1</c:f>
              <c:strCache>
                <c:ptCount val="1"/>
                <c:pt idx="0">
                  <c:v>2015</c:v>
                </c:pt>
              </c:strCache>
            </c:strRef>
          </c:tx>
          <c:spPr>
            <a:solidFill>
              <a:schemeClr val="accent1"/>
            </a:solidFill>
            <a:ln>
              <a:noFill/>
            </a:ln>
            <a:effectLst/>
            <a:sp3d/>
          </c:spPr>
          <c:invertIfNegative val="0"/>
          <c:dLbls>
            <c:dLbl>
              <c:idx val="0"/>
              <c:layout>
                <c:manualLayout>
                  <c:x val="1.0413773951680088E-2"/>
                  <c:y val="-9.63098134630982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Лист1!$C$2</c:f>
              <c:numCache>
                <c:formatCode>0.00%</c:formatCode>
                <c:ptCount val="1"/>
                <c:pt idx="0">
                  <c:v>6.0000000000000001E-3</c:v>
                </c:pt>
              </c:numCache>
            </c:numRef>
          </c:val>
          <c:shape val="cylinder"/>
        </c:ser>
        <c:ser>
          <c:idx val="2"/>
          <c:order val="2"/>
          <c:tx>
            <c:strRef>
              <c:f>Лист1!$D$1</c:f>
              <c:strCache>
                <c:ptCount val="1"/>
                <c:pt idx="0">
                  <c:v>2016</c:v>
                </c:pt>
              </c:strCache>
            </c:strRef>
          </c:tx>
          <c:spPr>
            <a:solidFill>
              <a:schemeClr val="accent1">
                <a:tint val="65000"/>
              </a:schemeClr>
            </a:solidFill>
            <a:ln>
              <a:noFill/>
            </a:ln>
            <a:effectLst/>
            <a:sp3d/>
          </c:spPr>
          <c:invertIfNegative val="0"/>
          <c:dLbls>
            <c:dLbl>
              <c:idx val="0"/>
              <c:layout>
                <c:manualLayout>
                  <c:x val="3.2398407849671386E-2"/>
                  <c:y val="-8.6171938361719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a:defRPr lang="ru-RU"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c:f>
              <c:numCache>
                <c:formatCode>0.0%</c:formatCode>
                <c:ptCount val="1"/>
              </c:numCache>
            </c:numRef>
          </c:cat>
          <c:val>
            <c:numRef>
              <c:f>Лист1!$D$2</c:f>
              <c:numCache>
                <c:formatCode>0.00%</c:formatCode>
                <c:ptCount val="1"/>
                <c:pt idx="0">
                  <c:v>7.0000000000000001E-3</c:v>
                </c:pt>
              </c:numCache>
            </c:numRef>
          </c:val>
          <c:shape val="cylinder"/>
        </c:ser>
        <c:dLbls>
          <c:showLegendKey val="0"/>
          <c:showVal val="1"/>
          <c:showCatName val="0"/>
          <c:showSerName val="0"/>
          <c:showPercent val="0"/>
          <c:showBubbleSize val="0"/>
        </c:dLbls>
        <c:gapWidth val="159"/>
        <c:gapDepth val="0"/>
        <c:shape val="box"/>
        <c:axId val="245964272"/>
        <c:axId val="245964664"/>
        <c:axId val="0"/>
      </c:bar3DChart>
      <c:catAx>
        <c:axId val="245964272"/>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45964664"/>
        <c:crosses val="autoZero"/>
        <c:auto val="1"/>
        <c:lblAlgn val="ctr"/>
        <c:lblOffset val="100"/>
        <c:noMultiLvlLbl val="0"/>
      </c:catAx>
      <c:valAx>
        <c:axId val="245964664"/>
        <c:scaling>
          <c:orientation val="minMax"/>
        </c:scaling>
        <c:delete val="1"/>
        <c:axPos val="l"/>
        <c:numFmt formatCode="0.00%" sourceLinked="1"/>
        <c:majorTickMark val="none"/>
        <c:minorTickMark val="none"/>
        <c:tickLblPos val="nextTo"/>
        <c:crossAx val="2459642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Лист1!$B$1</c:f>
              <c:strCache>
                <c:ptCount val="1"/>
                <c:pt idx="0">
                  <c:v>%</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Лист1!$A$2:$A$4</c:f>
              <c:numCache>
                <c:formatCode>General</c:formatCode>
                <c:ptCount val="3"/>
                <c:pt idx="0">
                  <c:v>2014</c:v>
                </c:pt>
                <c:pt idx="1">
                  <c:v>2015</c:v>
                </c:pt>
                <c:pt idx="2">
                  <c:v>2016</c:v>
                </c:pt>
              </c:numCache>
            </c:numRef>
          </c:cat>
          <c:val>
            <c:numRef>
              <c:f>Лист1!$B$2:$B$4</c:f>
              <c:numCache>
                <c:formatCode>General</c:formatCode>
                <c:ptCount val="3"/>
                <c:pt idx="0">
                  <c:v>18.8</c:v>
                </c:pt>
                <c:pt idx="1">
                  <c:v>17.899999999999999</c:v>
                </c:pt>
                <c:pt idx="2">
                  <c:v>18.8</c:v>
                </c:pt>
              </c:numCache>
            </c:numRef>
          </c:val>
        </c:ser>
        <c:dLbls>
          <c:showLegendKey val="0"/>
          <c:showVal val="1"/>
          <c:showCatName val="0"/>
          <c:showSerName val="0"/>
          <c:showPercent val="0"/>
          <c:showBubbleSize val="0"/>
        </c:dLbls>
        <c:axId val="245963880"/>
        <c:axId val="243459560"/>
      </c:areaChart>
      <c:catAx>
        <c:axId val="24596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243459560"/>
        <c:crosses val="autoZero"/>
        <c:auto val="1"/>
        <c:lblAlgn val="ctr"/>
        <c:lblOffset val="100"/>
        <c:noMultiLvlLbl val="0"/>
      </c:catAx>
      <c:valAx>
        <c:axId val="243459560"/>
        <c:scaling>
          <c:orientation val="minMax"/>
        </c:scaling>
        <c:delete val="1"/>
        <c:axPos val="l"/>
        <c:numFmt formatCode="General" sourceLinked="1"/>
        <c:majorTickMark val="none"/>
        <c:minorTickMark val="none"/>
        <c:tickLblPos val="nextTo"/>
        <c:crossAx val="24596388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 год</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Лист1!$B$2:$B$7</c:f>
              <c:numCache>
                <c:formatCode>General</c:formatCode>
                <c:ptCount val="6"/>
                <c:pt idx="0">
                  <c:v>3</c:v>
                </c:pt>
                <c:pt idx="1">
                  <c:v>1</c:v>
                </c:pt>
                <c:pt idx="2">
                  <c:v>2</c:v>
                </c:pt>
                <c:pt idx="3">
                  <c:v>0</c:v>
                </c:pt>
                <c:pt idx="4">
                  <c:v>0</c:v>
                </c:pt>
                <c:pt idx="5">
                  <c:v>0</c:v>
                </c:pt>
              </c:numCache>
            </c:numRef>
          </c:val>
          <c:shape val="cylinder"/>
        </c:ser>
        <c:ser>
          <c:idx val="1"/>
          <c:order val="1"/>
          <c:tx>
            <c:strRef>
              <c:f>Лист1!$C$1</c:f>
              <c:strCache>
                <c:ptCount val="1"/>
                <c:pt idx="0">
                  <c:v>2015 год</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Лист1!$C$2:$C$7</c:f>
              <c:numCache>
                <c:formatCode>General</c:formatCode>
                <c:ptCount val="6"/>
                <c:pt idx="0">
                  <c:v>2</c:v>
                </c:pt>
                <c:pt idx="1">
                  <c:v>0</c:v>
                </c:pt>
                <c:pt idx="2">
                  <c:v>1</c:v>
                </c:pt>
                <c:pt idx="3">
                  <c:v>0</c:v>
                </c:pt>
                <c:pt idx="4">
                  <c:v>1</c:v>
                </c:pt>
                <c:pt idx="5">
                  <c:v>1</c:v>
                </c:pt>
              </c:numCache>
            </c:numRef>
          </c:val>
          <c:shape val="cylinder"/>
        </c:ser>
        <c:ser>
          <c:idx val="2"/>
          <c:order val="2"/>
          <c:tx>
            <c:strRef>
              <c:f>Лист1!$D$1</c:f>
              <c:strCache>
                <c:ptCount val="1"/>
                <c:pt idx="0">
                  <c:v>2016 год</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Лист1!$A$2:$A$7</c:f>
              <c:strCache>
                <c:ptCount val="6"/>
                <c:pt idx="0">
                  <c:v>Всего</c:v>
                </c:pt>
                <c:pt idx="1">
                  <c:v>Ампутация матки полсе КС</c:v>
                </c:pt>
                <c:pt idx="2">
                  <c:v>Экстерпция матки после КС</c:v>
                </c:pt>
                <c:pt idx="3">
                  <c:v>Ампутация матки после родов</c:v>
                </c:pt>
                <c:pt idx="4">
                  <c:v>Релапаротамия</c:v>
                </c:pt>
                <c:pt idx="5">
                  <c:v>Перевязка подвздошных сосудов</c:v>
                </c:pt>
              </c:strCache>
            </c:strRef>
          </c:cat>
          <c:val>
            <c:numRef>
              <c:f>Лист1!$D$2:$D$7</c:f>
              <c:numCache>
                <c:formatCode>General</c:formatCode>
                <c:ptCount val="6"/>
                <c:pt idx="0">
                  <c:v>3</c:v>
                </c:pt>
                <c:pt idx="1">
                  <c:v>0</c:v>
                </c:pt>
                <c:pt idx="2">
                  <c:v>3</c:v>
                </c:pt>
                <c:pt idx="3">
                  <c:v>0</c:v>
                </c:pt>
                <c:pt idx="4">
                  <c:v>0</c:v>
                </c:pt>
                <c:pt idx="5">
                  <c:v>2</c:v>
                </c:pt>
              </c:numCache>
            </c:numRef>
          </c:val>
          <c:shape val="cylinder"/>
        </c:ser>
        <c:dLbls>
          <c:showLegendKey val="0"/>
          <c:showVal val="1"/>
          <c:showCatName val="0"/>
          <c:showSerName val="0"/>
          <c:showPercent val="0"/>
          <c:showBubbleSize val="0"/>
        </c:dLbls>
        <c:gapWidth val="75"/>
        <c:shape val="box"/>
        <c:axId val="243462696"/>
        <c:axId val="239983040"/>
        <c:axId val="0"/>
      </c:bar3DChart>
      <c:catAx>
        <c:axId val="243462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239983040"/>
        <c:crosses val="autoZero"/>
        <c:auto val="1"/>
        <c:lblAlgn val="ctr"/>
        <c:lblOffset val="100"/>
        <c:noMultiLvlLbl val="0"/>
      </c:catAx>
      <c:valAx>
        <c:axId val="239983040"/>
        <c:scaling>
          <c:orientation val="minMax"/>
        </c:scaling>
        <c:delete val="1"/>
        <c:axPos val="l"/>
        <c:numFmt formatCode="General" sourceLinked="1"/>
        <c:majorTickMark val="none"/>
        <c:minorTickMark val="none"/>
        <c:tickLblPos val="nextTo"/>
        <c:crossAx val="243462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w="25400">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914110530230093"/>
          <c:y val="4.2292236209098964E-2"/>
          <c:w val="0.81963226064133288"/>
          <c:h val="0.848756537410843"/>
        </c:manualLayout>
      </c:layout>
      <c:bar3DChart>
        <c:barDir val="col"/>
        <c:grouping val="standard"/>
        <c:varyColors val="0"/>
        <c:ser>
          <c:idx val="1"/>
          <c:order val="0"/>
          <c:tx>
            <c:strRef>
              <c:f>Sheet1!$A$2</c:f>
              <c:strCache>
                <c:ptCount val="1"/>
                <c:pt idx="0">
                  <c:v>.</c:v>
                </c:pt>
              </c:strCache>
            </c:strRef>
          </c:tx>
          <c:spPr>
            <a:noFill/>
            <a:ln>
              <a:noFill/>
            </a:ln>
            <a:effectLst>
              <a:outerShdw blurRad="57150" dist="19050" dir="5400000" algn="ctr" rotWithShape="0">
                <a:srgbClr val="000000">
                  <a:alpha val="63000"/>
                </a:srgbClr>
              </a:outerShdw>
            </a:effectLst>
            <a:sp3d/>
          </c:spPr>
          <c:invertIfNegative val="0"/>
          <c:cat>
            <c:numRef>
              <c:f>Sheet1!$B$1:$D$1</c:f>
              <c:numCache>
                <c:formatCode>General</c:formatCode>
                <c:ptCount val="3"/>
                <c:pt idx="0">
                  <c:v>2014</c:v>
                </c:pt>
                <c:pt idx="1">
                  <c:v>2015</c:v>
                </c:pt>
                <c:pt idx="2">
                  <c:v>2016</c:v>
                </c:pt>
              </c:numCache>
            </c:numRef>
          </c:cat>
          <c:val>
            <c:numRef>
              <c:f>Sheet1!$B$2:$D$2</c:f>
              <c:numCache>
                <c:formatCode>General</c:formatCode>
                <c:ptCount val="3"/>
              </c:numCache>
            </c:numRef>
          </c:val>
          <c:shape val="cylinder"/>
        </c:ser>
        <c:ser>
          <c:idx val="0"/>
          <c:order val="1"/>
          <c:tx>
            <c:strRef>
              <c:f>Sheet1!$A$3</c:f>
              <c:strCache>
                <c:ptCount val="1"/>
                <c:pt idx="0">
                  <c:v>анестезия</c:v>
                </c:pt>
              </c:strCache>
            </c:strRef>
          </c:tx>
          <c:spPr>
            <a:gradFill rotWithShape="1">
              <a:gsLst>
                <a:gs pos="0">
                  <a:schemeClr val="accent1">
                    <a:shade val="76000"/>
                    <a:satMod val="103000"/>
                    <a:lumMod val="118000"/>
                  </a:schemeClr>
                </a:gs>
                <a:gs pos="50000">
                  <a:schemeClr val="accent1">
                    <a:shade val="76000"/>
                    <a:satMod val="89000"/>
                    <a:lumMod val="91000"/>
                  </a:schemeClr>
                </a:gs>
                <a:gs pos="100000">
                  <a:schemeClr val="accent1">
                    <a:shade val="76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6618357487922701E-3"/>
                  <c:y val="-2.6267788498109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869565217391304E-2"/>
                  <c:y val="-2.33491453316532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32367149758454E-2"/>
                  <c:y val="-2.261306532663321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Sheet1!$B$1:$D$1</c:f>
              <c:numCache>
                <c:formatCode>General</c:formatCode>
                <c:ptCount val="3"/>
                <c:pt idx="0">
                  <c:v>2014</c:v>
                </c:pt>
                <c:pt idx="1">
                  <c:v>2015</c:v>
                </c:pt>
                <c:pt idx="2">
                  <c:v>2016</c:v>
                </c:pt>
              </c:numCache>
            </c:numRef>
          </c:cat>
          <c:val>
            <c:numRef>
              <c:f>Sheet1!$B$3:$D$3</c:f>
              <c:numCache>
                <c:formatCode>General</c:formatCode>
                <c:ptCount val="3"/>
                <c:pt idx="0">
                  <c:v>95.16</c:v>
                </c:pt>
                <c:pt idx="1">
                  <c:v>96</c:v>
                </c:pt>
                <c:pt idx="2">
                  <c:v>95.3</c:v>
                </c:pt>
              </c:numCache>
            </c:numRef>
          </c:val>
          <c:shape val="cylinder"/>
        </c:ser>
        <c:dLbls>
          <c:showLegendKey val="0"/>
          <c:showVal val="0"/>
          <c:showCatName val="0"/>
          <c:showSerName val="0"/>
          <c:showPercent val="0"/>
          <c:showBubbleSize val="0"/>
        </c:dLbls>
        <c:gapWidth val="150"/>
        <c:shape val="box"/>
        <c:axId val="239984608"/>
        <c:axId val="239983824"/>
        <c:axId val="245747736"/>
      </c:bar3DChart>
      <c:catAx>
        <c:axId val="239984608"/>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239983824"/>
        <c:crosses val="autoZero"/>
        <c:auto val="1"/>
        <c:lblAlgn val="ctr"/>
        <c:lblOffset val="100"/>
        <c:noMultiLvlLbl val="0"/>
      </c:catAx>
      <c:valAx>
        <c:axId val="239983824"/>
        <c:scaling>
          <c:orientation val="minMax"/>
        </c:scaling>
        <c:delete val="1"/>
        <c:axPos val="l"/>
        <c:numFmt formatCode="General" sourceLinked="1"/>
        <c:majorTickMark val="none"/>
        <c:minorTickMark val="none"/>
        <c:tickLblPos val="nextTo"/>
        <c:crossAx val="239984608"/>
        <c:crosses val="autoZero"/>
        <c:crossBetween val="between"/>
      </c:valAx>
      <c:serAx>
        <c:axId val="245747736"/>
        <c:scaling>
          <c:orientation val="minMax"/>
        </c:scaling>
        <c:delete val="1"/>
        <c:axPos val="b"/>
        <c:majorTickMark val="none"/>
        <c:minorTickMark val="none"/>
        <c:tickLblPos val="nextTo"/>
        <c:crossAx val="239983824"/>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4"/>
              <c:layout>
                <c:manualLayout>
                  <c:x val="0"/>
                  <c:y val="-6.731662844401411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Лист1!$B$2:$B$6</c:f>
              <c:numCache>
                <c:formatCode>General</c:formatCode>
                <c:ptCount val="5"/>
                <c:pt idx="0">
                  <c:v>33</c:v>
                </c:pt>
                <c:pt idx="1">
                  <c:v>22</c:v>
                </c:pt>
                <c:pt idx="2">
                  <c:v>17</c:v>
                </c:pt>
                <c:pt idx="3">
                  <c:v>9</c:v>
                </c:pt>
                <c:pt idx="4">
                  <c:v>19</c:v>
                </c:pt>
              </c:numCache>
            </c:numRef>
          </c:val>
          <c:shape val="cylinder"/>
        </c:ser>
        <c:ser>
          <c:idx val="1"/>
          <c:order val="1"/>
          <c:tx>
            <c:strRef>
              <c:f>Лист1!$C$1</c:f>
              <c:strCache>
                <c:ptCount val="1"/>
                <c:pt idx="0">
                  <c:v>2015</c:v>
                </c:pt>
              </c:strCache>
            </c:strRef>
          </c:tx>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8.4572762709138431E-3"/>
                  <c:y val="-3.09329951542367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714786015926981E-3"/>
                  <c:y val="-2.69266513776056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62875487250656E-2"/>
                  <c:y val="-2.01949885332042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5144358047780948E-3"/>
                  <c:y val="-2.01949885332042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Лист1!$C$2:$C$6</c:f>
              <c:numCache>
                <c:formatCode>General</c:formatCode>
                <c:ptCount val="5"/>
                <c:pt idx="0">
                  <c:v>43</c:v>
                </c:pt>
                <c:pt idx="1">
                  <c:v>19</c:v>
                </c:pt>
                <c:pt idx="2">
                  <c:v>12</c:v>
                </c:pt>
                <c:pt idx="3">
                  <c:v>8</c:v>
                </c:pt>
                <c:pt idx="4">
                  <c:v>18</c:v>
                </c:pt>
              </c:numCache>
            </c:numRef>
          </c:val>
          <c:shape val="cylinder"/>
        </c:ser>
        <c:ser>
          <c:idx val="2"/>
          <c:order val="2"/>
          <c:tx>
            <c:strRef>
              <c:f>Лист1!$D$1</c:f>
              <c:strCache>
                <c:ptCount val="1"/>
                <c:pt idx="0">
                  <c:v>216</c:v>
                </c:pt>
              </c:strCache>
            </c:strRef>
          </c:tx>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2685914406370773E-2"/>
                  <c:y val="-1.12194380740023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3743073940235025E-2"/>
                  <c:y val="-1.57072133036032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914552541827648E-2"/>
                  <c:y val="-6.73166284440141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571636959096417E-2"/>
                  <c:y val="-1.3463237346770664E-2"/>
                </c:manualLayout>
              </c:layout>
              <c:spPr>
                <a:noFill/>
                <a:ln>
                  <a:noFill/>
                </a:ln>
                <a:effectLst/>
              </c:spPr>
              <c:txPr>
                <a:bodyPr rot="0" spcFirstLastPara="1" vertOverflow="ellipsis" vert="horz" wrap="square" lIns="38100" tIns="19050" rIns="38100" bIns="19050" anchor="ctr" anchorCtr="0">
                  <a:no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2.7708151382581536E-2"/>
                      <c:h val="5.5042563191055535E-2"/>
                    </c:manualLayout>
                  </c15:layout>
                </c:ext>
              </c:extLst>
            </c:dLbl>
            <c:dLbl>
              <c:idx val="4"/>
              <c:layout>
                <c:manualLayout>
                  <c:x val="9.5144358047780948E-3"/>
                  <c:y val="-2.692665137760564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0">
                <a:spAutoFit/>
              </a:bodyPr>
              <a:lstStyle/>
              <a:p>
                <a:pPr algn="ctr" rtl="0">
                  <a:defRPr lang="ru-RU" sz="2000" b="0" i="0" u="none" strike="noStrike" kern="1200" baseline="0">
                    <a:solidFill>
                      <a:prstClr val="black">
                        <a:lumMod val="75000"/>
                        <a:lumOff val="25000"/>
                      </a:prst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Анемия</c:v>
                </c:pt>
                <c:pt idx="1">
                  <c:v>Заболевания МВС</c:v>
                </c:pt>
                <c:pt idx="2">
                  <c:v>Заболевания органов дыхания</c:v>
                </c:pt>
                <c:pt idx="3">
                  <c:v>варикозная болезнь</c:v>
                </c:pt>
                <c:pt idx="4">
                  <c:v>заболевания ЖКТ</c:v>
                </c:pt>
              </c:strCache>
            </c:strRef>
          </c:cat>
          <c:val>
            <c:numRef>
              <c:f>Лист1!$D$2:$D$6</c:f>
              <c:numCache>
                <c:formatCode>General</c:formatCode>
                <c:ptCount val="5"/>
                <c:pt idx="0">
                  <c:v>46</c:v>
                </c:pt>
                <c:pt idx="1">
                  <c:v>16</c:v>
                </c:pt>
                <c:pt idx="2">
                  <c:v>19</c:v>
                </c:pt>
                <c:pt idx="3">
                  <c:v>5</c:v>
                </c:pt>
                <c:pt idx="4">
                  <c:v>13</c:v>
                </c:pt>
              </c:numCache>
            </c:numRef>
          </c:val>
          <c:shape val="cylinder"/>
        </c:ser>
        <c:dLbls>
          <c:showLegendKey val="0"/>
          <c:showVal val="1"/>
          <c:showCatName val="0"/>
          <c:showSerName val="0"/>
          <c:showPercent val="0"/>
          <c:showBubbleSize val="0"/>
        </c:dLbls>
        <c:gapWidth val="150"/>
        <c:shape val="box"/>
        <c:axId val="236713376"/>
        <c:axId val="236714944"/>
        <c:axId val="0"/>
      </c:bar3DChart>
      <c:catAx>
        <c:axId val="23671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crossAx val="236714944"/>
        <c:crosses val="autoZero"/>
        <c:auto val="1"/>
        <c:lblAlgn val="ctr"/>
        <c:lblOffset val="100"/>
        <c:noMultiLvlLbl val="0"/>
      </c:catAx>
      <c:valAx>
        <c:axId val="236714944"/>
        <c:scaling>
          <c:orientation val="minMax"/>
        </c:scaling>
        <c:delete val="1"/>
        <c:axPos val="l"/>
        <c:numFmt formatCode="General" sourceLinked="1"/>
        <c:majorTickMark val="out"/>
        <c:minorTickMark val="none"/>
        <c:tickLblPos val="nextTo"/>
        <c:crossAx val="236713376"/>
        <c:crosses val="autoZero"/>
        <c:crossBetween val="between"/>
      </c:valAx>
      <c:spPr>
        <a:noFill/>
        <a:ln>
          <a:noFill/>
        </a:ln>
        <a:effectLst/>
      </c:spPr>
    </c:plotArea>
    <c:legend>
      <c:legendPos val="t"/>
      <c:layout>
        <c:manualLayout>
          <c:xMode val="edge"/>
          <c:yMode val="edge"/>
          <c:x val="0.43866743292697341"/>
          <c:y val="0.17786472213686105"/>
          <c:w val="0.22505544676893754"/>
          <c:h val="6.769985617917177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2014 г</c:v>
                </c:pt>
              </c:strCache>
            </c:strRef>
          </c:tx>
          <c:spPr>
            <a:solidFill>
              <a:schemeClr val="accent1">
                <a:tint val="65000"/>
              </a:schemeClr>
            </a:solidFill>
            <a:ln>
              <a:noFill/>
            </a:ln>
            <a:effectLst/>
            <a:sp3d/>
          </c:spPr>
          <c:invertIfNegative val="0"/>
          <c:dLbls>
            <c:dLbl>
              <c:idx val="0"/>
              <c:layout>
                <c:manualLayout>
                  <c:x val="1.2077294685990116E-3"/>
                  <c:y val="-3.356858403445678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77294685990338E-3"/>
                  <c:y val="-3.356858403445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6618357487923585E-3"/>
                  <c:y val="-2.63753160270731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Лист1!$B$2:$B$4</c:f>
              <c:numCache>
                <c:formatCode>General</c:formatCode>
                <c:ptCount val="3"/>
                <c:pt idx="0">
                  <c:v>0</c:v>
                </c:pt>
                <c:pt idx="1">
                  <c:v>59.9</c:v>
                </c:pt>
                <c:pt idx="2">
                  <c:v>335.7</c:v>
                </c:pt>
              </c:numCache>
            </c:numRef>
          </c:val>
        </c:ser>
        <c:ser>
          <c:idx val="1"/>
          <c:order val="1"/>
          <c:tx>
            <c:strRef>
              <c:f>Лист1!$C$1</c:f>
              <c:strCache>
                <c:ptCount val="1"/>
                <c:pt idx="0">
                  <c:v>2015 г.</c:v>
                </c:pt>
              </c:strCache>
            </c:strRef>
          </c:tx>
          <c:spPr>
            <a:solidFill>
              <a:schemeClr val="accent1"/>
            </a:solidFill>
            <a:ln>
              <a:noFill/>
            </a:ln>
            <a:effectLst/>
            <a:sp3d/>
          </c:spPr>
          <c:invertIfNegative val="0"/>
          <c:dLbls>
            <c:dLbl>
              <c:idx val="0"/>
              <c:layout>
                <c:manualLayout>
                  <c:x val="0"/>
                  <c:y val="-4.31596080443015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246376811594203E-3"/>
                  <c:y val="-3.83640960393790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739130434782608E-2"/>
                  <c:y val="-3.117082803199552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Лист1!$C$2:$C$4</c:f>
              <c:numCache>
                <c:formatCode>General</c:formatCode>
                <c:ptCount val="3"/>
                <c:pt idx="0">
                  <c:v>300</c:v>
                </c:pt>
                <c:pt idx="1">
                  <c:v>68.2</c:v>
                </c:pt>
                <c:pt idx="2">
                  <c:v>438</c:v>
                </c:pt>
              </c:numCache>
            </c:numRef>
          </c:val>
        </c:ser>
        <c:ser>
          <c:idx val="2"/>
          <c:order val="2"/>
          <c:tx>
            <c:strRef>
              <c:f>Лист1!$D$1</c:f>
              <c:strCache>
                <c:ptCount val="1"/>
                <c:pt idx="0">
                  <c:v>2016 г.</c:v>
                </c:pt>
              </c:strCache>
            </c:strRef>
          </c:tx>
          <c:spPr>
            <a:solidFill>
              <a:schemeClr val="accent1">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6350" cap="flat" cmpd="sng" algn="ctr">
                      <a:solidFill>
                        <a:schemeClr val="tx1"/>
                      </a:solidFill>
                      <a:prstDash val="solid"/>
                      <a:round/>
                    </a:ln>
                    <a:effectLst/>
                  </c:spPr>
                </c15:leaderLines>
              </c:ext>
            </c:extLst>
          </c:dLbls>
          <c:cat>
            <c:strRef>
              <c:f>Лист1!$A$2:$A$4</c:f>
              <c:strCache>
                <c:ptCount val="3"/>
                <c:pt idx="0">
                  <c:v>переношенные</c:v>
                </c:pt>
                <c:pt idx="1">
                  <c:v>доношенные</c:v>
                </c:pt>
                <c:pt idx="2">
                  <c:v>недоношенные</c:v>
                </c:pt>
              </c:strCache>
            </c:strRef>
          </c:cat>
          <c:val>
            <c:numRef>
              <c:f>Лист1!$D$2:$D$4</c:f>
              <c:numCache>
                <c:formatCode>General</c:formatCode>
                <c:ptCount val="3"/>
                <c:pt idx="0">
                  <c:v>83.3</c:v>
                </c:pt>
                <c:pt idx="1">
                  <c:v>63.3</c:v>
                </c:pt>
                <c:pt idx="2">
                  <c:v>195.5</c:v>
                </c:pt>
              </c:numCache>
            </c:numRef>
          </c:val>
        </c:ser>
        <c:dLbls>
          <c:showLegendKey val="0"/>
          <c:showVal val="1"/>
          <c:showCatName val="0"/>
          <c:showSerName val="0"/>
          <c:showPercent val="0"/>
          <c:showBubbleSize val="0"/>
        </c:dLbls>
        <c:gapWidth val="150"/>
        <c:shape val="cylinder"/>
        <c:axId val="245962704"/>
        <c:axId val="243459952"/>
        <c:axId val="0"/>
      </c:bar3DChart>
      <c:catAx>
        <c:axId val="24596270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243459952"/>
        <c:crosses val="autoZero"/>
        <c:auto val="1"/>
        <c:lblAlgn val="ctr"/>
        <c:lblOffset val="100"/>
        <c:noMultiLvlLbl val="0"/>
      </c:catAx>
      <c:valAx>
        <c:axId val="243459952"/>
        <c:scaling>
          <c:orientation val="minMax"/>
        </c:scaling>
        <c:delete val="1"/>
        <c:axPos val="l"/>
        <c:numFmt formatCode="General" sourceLinked="1"/>
        <c:majorTickMark val="out"/>
        <c:minorTickMark val="none"/>
        <c:tickLblPos val="nextTo"/>
        <c:crossAx val="245962704"/>
        <c:crosses val="autoZero"/>
        <c:crossBetween val="between"/>
      </c:valAx>
      <c:spPr>
        <a:noFill/>
        <a:ln>
          <a:noFill/>
        </a:ln>
        <a:effectLst/>
      </c:spPr>
    </c:plotArea>
    <c:legend>
      <c:legendPos val="t"/>
      <c:layout>
        <c:manualLayout>
          <c:xMode val="edge"/>
          <c:yMode val="edge"/>
          <c:x val="1.663984936665527E-2"/>
          <c:y val="2.6375316027073121E-2"/>
          <c:w val="0.33351515843128299"/>
          <c:h val="7.234218659110651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30"/>
      <c:rotY val="22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5958686023622048"/>
          <c:w val="0.9727263980978057"/>
          <c:h val="0.63490526574803152"/>
        </c:manualLayout>
      </c:layout>
      <c:pie3DChart>
        <c:varyColors val="1"/>
        <c:ser>
          <c:idx val="0"/>
          <c:order val="0"/>
          <c:tx>
            <c:strRef>
              <c:f>Лист1!$B$1</c:f>
              <c:strCache>
                <c:ptCount val="1"/>
                <c:pt idx="0">
                  <c:v>Покупка</c:v>
                </c:pt>
              </c:strCache>
            </c:strRef>
          </c:tx>
          <c:spPr>
            <a:scene3d>
              <a:camera prst="orthographicFront"/>
              <a:lightRig rig="threePt" dir="t"/>
            </a:scene3d>
            <a:sp3d>
              <a:bevelT w="254000" h="381000"/>
              <a:bevelB w="254000" h="381000"/>
              <a:contourClr>
                <a:srgbClr val="000000"/>
              </a:contourClr>
            </a:sp3d>
          </c:spPr>
          <c:explosion val="6"/>
          <c:dPt>
            <c:idx val="0"/>
            <c:bubble3D val="0"/>
            <c:spPr>
              <a:solidFill>
                <a:schemeClr val="accent1">
                  <a:tint val="58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Pt>
            <c:idx val="1"/>
            <c:bubble3D val="0"/>
            <c:spPr>
              <a:solidFill>
                <a:schemeClr val="accent1">
                  <a:tint val="86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Pt>
            <c:idx val="2"/>
            <c:bubble3D val="0"/>
            <c:spPr>
              <a:solidFill>
                <a:schemeClr val="accent1">
                  <a:shade val="86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Pt>
            <c:idx val="3"/>
            <c:bubble3D val="0"/>
            <c:spPr>
              <a:solidFill>
                <a:schemeClr val="accent1">
                  <a:shade val="58000"/>
                </a:schemeClr>
              </a:solidFill>
              <a:ln w="25400">
                <a:solidFill>
                  <a:schemeClr val="lt1"/>
                </a:solidFill>
              </a:ln>
              <a:effectLst/>
              <a:scene3d>
                <a:camera prst="orthographicFront"/>
                <a:lightRig rig="threePt" dir="t"/>
              </a:scene3d>
              <a:sp3d contourW="25400">
                <a:bevelT w="254000" h="381000"/>
                <a:bevelB w="254000" h="381000"/>
                <a:contourClr>
                  <a:schemeClr val="lt1"/>
                </a:contourClr>
              </a:sp3d>
            </c:spPr>
          </c:dPt>
          <c:dLbls>
            <c:dLbl>
              <c:idx val="0"/>
              <c:layout>
                <c:manualLayout>
                  <c:x val="3.6364802536258856E-3"/>
                  <c:y val="-4.542845407749308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1.8182401268129478E-3"/>
                  <c:y val="-2.1378096036467426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54935"/>
                        <a:gd name="adj2" fmla="val -78450"/>
                      </a:avLst>
                    </a:prstGeom>
                    <a:noFill/>
                    <a:ln>
                      <a:noFill/>
                    </a:ln>
                  </c15:spPr>
                  <c15:layout>
                    <c:manualLayout>
                      <c:w val="0.14594455140723195"/>
                      <c:h val="0.20224204886325761"/>
                    </c:manualLayout>
                  </c15:layout>
                </c:ext>
              </c:extLst>
            </c:dLbl>
            <c:dLbl>
              <c:idx val="2"/>
              <c:layout>
                <c:manualLayout>
                  <c:x val="6.2729284375046462E-2"/>
                  <c:y val="-9.7981808272931633E-17"/>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15345"/>
                        <a:gd name="adj2" fmla="val -79752"/>
                      </a:avLst>
                    </a:prstGeom>
                    <a:noFill/>
                    <a:ln>
                      <a:noFill/>
                    </a:ln>
                  </c15:spPr>
                  <c15:layout>
                    <c:manualLayout>
                      <c:w val="0.21662799207877242"/>
                      <c:h val="0.20224204886325761"/>
                    </c:manualLayout>
                  </c15:layout>
                </c:ext>
              </c:extLst>
            </c:dLbl>
            <c:dLbl>
              <c:idx val="3"/>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8659"/>
                        <a:gd name="adj2" fmla="val -105519"/>
                      </a:avLst>
                    </a:prstGeom>
                    <a:noFill/>
                    <a:ln>
                      <a:noFill/>
                    </a:ln>
                  </c15:spPr>
                  <c15:layout/>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dLblPos val="outEnd"/>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Лист1!$A$2:$A$5</c:f>
              <c:strCache>
                <c:ptCount val="4"/>
                <c:pt idx="0">
                  <c:v>Республиканский бюджет</c:v>
                </c:pt>
                <c:pt idx="1">
                  <c:v>За счет собственных средств</c:v>
                </c:pt>
                <c:pt idx="2">
                  <c:v>Местный бюджет (централизованная поставка УЗ)</c:v>
                </c:pt>
                <c:pt idx="3">
                  <c:v>Спонсорская помощь</c:v>
                </c:pt>
              </c:strCache>
            </c:strRef>
          </c:cat>
          <c:val>
            <c:numRef>
              <c:f>Лист1!$B$2:$B$5</c:f>
              <c:numCache>
                <c:formatCode>#,##0</c:formatCode>
                <c:ptCount val="4"/>
                <c:pt idx="0">
                  <c:v>13727840</c:v>
                </c:pt>
                <c:pt idx="1">
                  <c:v>2083172</c:v>
                </c:pt>
                <c:pt idx="2">
                  <c:v>1069000</c:v>
                </c:pt>
                <c:pt idx="3">
                  <c:v>1249468</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view3D>
      <c:rotX val="15"/>
      <c:rotY val="2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082011487694474E-2"/>
          <c:y val="4.6661750170120128E-2"/>
          <c:w val="0.92563296435771614"/>
          <c:h val="0.83759405442511115"/>
        </c:manualLayout>
      </c:layout>
      <c:bar3DChart>
        <c:barDir val="col"/>
        <c:grouping val="standard"/>
        <c:varyColors val="0"/>
        <c:ser>
          <c:idx val="0"/>
          <c:order val="0"/>
          <c:tx>
            <c:strRef>
              <c:f>Лист1!$B$1</c:f>
              <c:strCache>
                <c:ptCount val="1"/>
                <c:pt idx="0">
                  <c:v>2014 ‰ </c:v>
                </c:pt>
              </c:strCache>
            </c:strRef>
          </c:tx>
          <c:spPr>
            <a:solidFill>
              <a:schemeClr val="accent5">
                <a:shade val="76000"/>
              </a:schemeClr>
            </a:solidFill>
            <a:ln>
              <a:noFill/>
            </a:ln>
            <a:effectLst/>
            <a:sp3d/>
          </c:spPr>
          <c:invertIfNegative val="0"/>
          <c:dLbls>
            <c:dLbl>
              <c:idx val="0"/>
              <c:layout>
                <c:manualLayout>
                  <c:x val="-4.8309178743961793E-3"/>
                  <c:y val="-1.167457266582661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3349145331653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08212560386472E-2"/>
                  <c:y val="-2.334914533165323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154589371980675E-3"/>
                  <c:y val="-2.33491453316532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Лист1!$A$2:$A$5</c:f>
              <c:strCache>
                <c:ptCount val="4"/>
                <c:pt idx="0">
                  <c:v>ПС </c:v>
                </c:pt>
                <c:pt idx="1">
                  <c:v>РНС </c:v>
                </c:pt>
                <c:pt idx="2">
                  <c:v>МР </c:v>
                </c:pt>
                <c:pt idx="3">
                  <c:v>НС </c:v>
                </c:pt>
              </c:strCache>
            </c:strRef>
          </c:cat>
          <c:val>
            <c:numRef>
              <c:f>Лист1!$B$2:$B$5</c:f>
              <c:numCache>
                <c:formatCode>General</c:formatCode>
                <c:ptCount val="4"/>
                <c:pt idx="0">
                  <c:v>59.6</c:v>
                </c:pt>
                <c:pt idx="1">
                  <c:v>7</c:v>
                </c:pt>
                <c:pt idx="2">
                  <c:v>53</c:v>
                </c:pt>
                <c:pt idx="3">
                  <c:v>7</c:v>
                </c:pt>
              </c:numCache>
            </c:numRef>
          </c:val>
          <c:shape val="cylinder"/>
        </c:ser>
        <c:ser>
          <c:idx val="1"/>
          <c:order val="1"/>
          <c:tx>
            <c:strRef>
              <c:f>Лист1!$C$1</c:f>
              <c:strCache>
                <c:ptCount val="1"/>
                <c:pt idx="0">
                  <c:v>2015 ‰ </c:v>
                </c:pt>
              </c:strCache>
            </c:strRef>
          </c:tx>
          <c:spPr>
            <a:solidFill>
              <a:schemeClr val="accent5">
                <a:tint val="77000"/>
              </a:schemeClr>
            </a:solidFill>
            <a:ln>
              <a:noFill/>
            </a:ln>
            <a:effectLst/>
            <a:sp3d/>
          </c:spPr>
          <c:invertIfNegative val="0"/>
          <c:dPt>
            <c:idx val="0"/>
            <c:invertIfNegative val="0"/>
            <c:bubble3D val="0"/>
            <c:spPr>
              <a:solidFill>
                <a:schemeClr val="accent5">
                  <a:tint val="77000"/>
                </a:schemeClr>
              </a:solidFill>
              <a:ln>
                <a:noFill/>
              </a:ln>
              <a:effectLst/>
              <a:scene3d>
                <a:camera prst="orthographicFront"/>
                <a:lightRig rig="threePt" dir="t"/>
              </a:scene3d>
              <a:sp3d prstMaterial="matte"/>
            </c:spPr>
          </c:dPt>
          <c:dPt>
            <c:idx val="1"/>
            <c:invertIfNegative val="0"/>
            <c:bubble3D val="0"/>
            <c:spPr>
              <a:solidFill>
                <a:schemeClr val="accent5">
                  <a:tint val="77000"/>
                </a:schemeClr>
              </a:solidFill>
              <a:ln>
                <a:noFill/>
              </a:ln>
              <a:effectLst/>
              <a:scene3d>
                <a:camera prst="orthographicFront"/>
                <a:lightRig rig="threePt" dir="t"/>
              </a:scene3d>
              <a:sp3d/>
            </c:spPr>
          </c:dPt>
          <c:dPt>
            <c:idx val="2"/>
            <c:invertIfNegative val="0"/>
            <c:bubble3D val="0"/>
            <c:spPr>
              <a:solidFill>
                <a:schemeClr val="accent5">
                  <a:tint val="77000"/>
                </a:schemeClr>
              </a:solidFill>
              <a:ln>
                <a:noFill/>
              </a:ln>
              <a:effectLst/>
              <a:scene3d>
                <a:camera prst="orthographicFront"/>
                <a:lightRig rig="threePt" dir="t"/>
              </a:scene3d>
              <a:sp3d/>
            </c:spPr>
          </c:dPt>
          <c:dPt>
            <c:idx val="3"/>
            <c:invertIfNegative val="0"/>
            <c:bubble3D val="0"/>
            <c:spPr>
              <a:solidFill>
                <a:schemeClr val="accent5">
                  <a:tint val="77000"/>
                </a:schemeClr>
              </a:solidFill>
              <a:ln>
                <a:noFill/>
              </a:ln>
              <a:effectLst/>
              <a:scene3d>
                <a:camera prst="orthographicFront"/>
                <a:lightRig rig="threePt" dir="t"/>
              </a:scene3d>
              <a:sp3d/>
            </c:spPr>
          </c:dPt>
          <c:dLbls>
            <c:dLbl>
              <c:idx val="1"/>
              <c:layout>
                <c:manualLayout>
                  <c:x val="0"/>
                  <c:y val="-1.751185899873992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856580457753038E-17"/>
                  <c:y val="-2.33491453316532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Лист1!$A$2:$A$5</c:f>
              <c:strCache>
                <c:ptCount val="4"/>
                <c:pt idx="0">
                  <c:v>ПС </c:v>
                </c:pt>
                <c:pt idx="1">
                  <c:v>РНС </c:v>
                </c:pt>
                <c:pt idx="2">
                  <c:v>МР </c:v>
                </c:pt>
                <c:pt idx="3">
                  <c:v>НС </c:v>
                </c:pt>
              </c:strCache>
            </c:strRef>
          </c:cat>
          <c:val>
            <c:numRef>
              <c:f>Лист1!$C$2:$C$5</c:f>
              <c:numCache>
                <c:formatCode>General</c:formatCode>
                <c:ptCount val="4"/>
                <c:pt idx="0">
                  <c:v>150</c:v>
                </c:pt>
                <c:pt idx="1">
                  <c:v>8.3000000000000007</c:v>
                </c:pt>
                <c:pt idx="2">
                  <c:v>135.69999999999999</c:v>
                </c:pt>
                <c:pt idx="3">
                  <c:v>8.3000000000000007</c:v>
                </c:pt>
              </c:numCache>
            </c:numRef>
          </c:val>
          <c:shape val="cylinder"/>
        </c:ser>
        <c:dLbls>
          <c:showLegendKey val="0"/>
          <c:showVal val="1"/>
          <c:showCatName val="0"/>
          <c:showSerName val="0"/>
          <c:showPercent val="0"/>
          <c:showBubbleSize val="0"/>
        </c:dLbls>
        <c:gapWidth val="75"/>
        <c:shape val="pyramid"/>
        <c:axId val="412231504"/>
        <c:axId val="412231896"/>
        <c:axId val="245297800"/>
      </c:bar3DChart>
      <c:catAx>
        <c:axId val="412231504"/>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412231896"/>
        <c:crosses val="autoZero"/>
        <c:auto val="1"/>
        <c:lblAlgn val="ctr"/>
        <c:lblOffset val="100"/>
        <c:noMultiLvlLbl val="0"/>
      </c:catAx>
      <c:valAx>
        <c:axId val="412231896"/>
        <c:scaling>
          <c:orientation val="minMax"/>
        </c:scaling>
        <c:delete val="0"/>
        <c:axPos val="l"/>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412231504"/>
        <c:crosses val="autoZero"/>
        <c:crossBetween val="between"/>
      </c:valAx>
      <c:serAx>
        <c:axId val="245297800"/>
        <c:scaling>
          <c:orientation val="minMax"/>
        </c:scaling>
        <c:delete val="1"/>
        <c:axPos val="b"/>
        <c:majorTickMark val="out"/>
        <c:minorTickMark val="none"/>
        <c:tickLblPos val="nextTo"/>
        <c:crossAx val="41223189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Sheet1!$A$2</c:f>
              <c:strCache>
                <c:ptCount val="1"/>
                <c:pt idx="0">
                  <c:v>Восток</c:v>
                </c:pt>
              </c:strCache>
            </c:strRef>
          </c:tx>
          <c:spPr>
            <a:solidFill>
              <a:schemeClr val="accent5">
                <a:shade val="76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1">
                  <c:v>2014</c:v>
                </c:pt>
                <c:pt idx="2">
                  <c:v>2015</c:v>
                </c:pt>
              </c:numCache>
            </c:numRef>
          </c:cat>
          <c:val>
            <c:numRef>
              <c:f>Sheet1!$B$2:$E$2</c:f>
              <c:numCache>
                <c:formatCode>General</c:formatCode>
                <c:ptCount val="4"/>
              </c:numCache>
            </c:numRef>
          </c:val>
        </c:ser>
        <c:ser>
          <c:idx val="1"/>
          <c:order val="1"/>
          <c:tx>
            <c:strRef>
              <c:f>Sheet1!$A$3</c:f>
              <c:strCache>
                <c:ptCount val="1"/>
                <c:pt idx="0">
                  <c:v>Запад</c:v>
                </c:pt>
              </c:strCache>
            </c:strRef>
          </c:tx>
          <c:spPr>
            <a:solidFill>
              <a:schemeClr val="accent5">
                <a:tint val="77000"/>
              </a:schemeClr>
            </a:solidFill>
            <a:ln>
              <a:noFill/>
            </a:ln>
            <a:effectLst/>
            <a:sp3d/>
          </c:spPr>
          <c:invertIfNegative val="0"/>
          <c:dLbls>
            <c:dLbl>
              <c:idx val="1"/>
              <c:layout>
                <c:manualLayout>
                  <c:x val="3.7408173244025001E-3"/>
                  <c:y val="-0.43488757683889007"/>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3520433110061817E-3"/>
                  <c:y val="-0.4435342463572795"/>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Sheet1!$B$1:$E$1</c:f>
              <c:numCache>
                <c:formatCode>General</c:formatCode>
                <c:ptCount val="4"/>
                <c:pt idx="1">
                  <c:v>2014</c:v>
                </c:pt>
                <c:pt idx="2">
                  <c:v>2015</c:v>
                </c:pt>
              </c:numCache>
            </c:numRef>
          </c:cat>
          <c:val>
            <c:numRef>
              <c:f>Sheet1!$B$3:$E$3</c:f>
              <c:numCache>
                <c:formatCode>General</c:formatCode>
                <c:ptCount val="4"/>
                <c:pt idx="1">
                  <c:v>4431</c:v>
                </c:pt>
                <c:pt idx="2">
                  <c:v>4335</c:v>
                </c:pt>
              </c:numCache>
            </c:numRef>
          </c:val>
        </c:ser>
        <c:dLbls>
          <c:showLegendKey val="0"/>
          <c:showVal val="1"/>
          <c:showCatName val="0"/>
          <c:showSerName val="0"/>
          <c:showPercent val="0"/>
          <c:showBubbleSize val="0"/>
        </c:dLbls>
        <c:gapWidth val="150"/>
        <c:shape val="cylinder"/>
        <c:axId val="414092192"/>
        <c:axId val="414092584"/>
        <c:axId val="0"/>
      </c:bar3DChart>
      <c:catAx>
        <c:axId val="414092192"/>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2000" b="0" i="0" u="none" strike="noStrike" kern="1200" cap="none" spc="0" normalizeH="0" baseline="0">
                <a:solidFill>
                  <a:schemeClr val="tx1">
                    <a:lumMod val="65000"/>
                    <a:lumOff val="35000"/>
                  </a:schemeClr>
                </a:solidFill>
                <a:latin typeface="+mn-lt"/>
                <a:ea typeface="+mn-ea"/>
                <a:cs typeface="+mn-cs"/>
              </a:defRPr>
            </a:pPr>
            <a:endParaRPr lang="ru-RU"/>
          </a:p>
        </c:txPr>
        <c:crossAx val="414092584"/>
        <c:crosses val="autoZero"/>
        <c:auto val="1"/>
        <c:lblAlgn val="ctr"/>
        <c:lblOffset val="100"/>
        <c:noMultiLvlLbl val="0"/>
      </c:catAx>
      <c:valAx>
        <c:axId val="414092584"/>
        <c:scaling>
          <c:orientation val="minMax"/>
          <c:max val="443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14092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1"/>
    </c:view3D>
    <c:floor>
      <c:thickness val="0"/>
      <c:spPr>
        <a:noFill/>
        <a:ln w="6350" cap="flat" cmpd="sng" algn="ctr">
          <a:noFill/>
          <a:prstDash val="solid"/>
          <a:round/>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Лист1!$B$1</c:f>
              <c:strCache>
                <c:ptCount val="1"/>
                <c:pt idx="0">
                  <c:v>2014</c:v>
                </c:pt>
              </c:strCache>
            </c:strRef>
          </c:tx>
          <c:spPr>
            <a:solidFill>
              <a:schemeClr val="accent1">
                <a:tint val="65000"/>
              </a:schemeClr>
            </a:solidFill>
            <a:ln>
              <a:noFill/>
            </a:ln>
            <a:effectLst/>
            <a:sp3d/>
          </c:spPr>
          <c:invertIfNegative val="0"/>
          <c:dLbls>
            <c:dLbl>
              <c:idx val="0"/>
              <c:layout>
                <c:manualLayout>
                  <c:x val="6.9142987561337443E-3"/>
                  <c:y val="-9.46051753748330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Лист1!$B$2</c:f>
              <c:numCache>
                <c:formatCode>General</c:formatCode>
                <c:ptCount val="1"/>
                <c:pt idx="0">
                  <c:v>3.4</c:v>
                </c:pt>
              </c:numCache>
            </c:numRef>
          </c:val>
        </c:ser>
        <c:ser>
          <c:idx val="1"/>
          <c:order val="1"/>
          <c:tx>
            <c:strRef>
              <c:f>Лист1!$C$1</c:f>
              <c:strCache>
                <c:ptCount val="1"/>
                <c:pt idx="0">
                  <c:v>2015</c:v>
                </c:pt>
              </c:strCache>
            </c:strRef>
          </c:tx>
          <c:spPr>
            <a:solidFill>
              <a:schemeClr val="accent1"/>
            </a:solidFill>
            <a:ln>
              <a:noFill/>
            </a:ln>
            <a:effectLst/>
            <a:sp3d/>
          </c:spPr>
          <c:invertIfNegative val="0"/>
          <c:dLbls>
            <c:dLbl>
              <c:idx val="0"/>
              <c:layout>
                <c:manualLayout>
                  <c:x val="3.0585796340674806E-2"/>
                  <c:y val="-0.11129154096775314"/>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c:f>
              <c:strCache>
                <c:ptCount val="1"/>
                <c:pt idx="0">
                  <c:v>Категория 1</c:v>
                </c:pt>
              </c:strCache>
            </c:strRef>
          </c:cat>
          <c:val>
            <c:numRef>
              <c:f>Лист1!$C$2</c:f>
              <c:numCache>
                <c:formatCode>General</c:formatCode>
                <c:ptCount val="1"/>
                <c:pt idx="0">
                  <c:v>3.3</c:v>
                </c:pt>
              </c:numCache>
            </c:numRef>
          </c:val>
        </c:ser>
        <c:ser>
          <c:idx val="2"/>
          <c:order val="2"/>
          <c:tx>
            <c:strRef>
              <c:f>Лист1!$D$1</c:f>
              <c:strCache>
                <c:ptCount val="1"/>
                <c:pt idx="0">
                  <c:v>2016</c:v>
                </c:pt>
              </c:strCache>
            </c:strRef>
          </c:tx>
          <c:spPr>
            <a:solidFill>
              <a:schemeClr val="accent1">
                <a:shade val="65000"/>
              </a:schemeClr>
            </a:solidFill>
            <a:ln>
              <a:noFill/>
            </a:ln>
            <a:effectLst/>
            <a:sp3d/>
          </c:spPr>
          <c:invertIfNegative val="0"/>
          <c:dLbls>
            <c:dLbl>
              <c:idx val="0"/>
              <c:layout>
                <c:manualLayout>
                  <c:x val="2.6570048309178654E-2"/>
                  <c:y val="-3.21050748310231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Лист1!$A$2</c:f>
              <c:strCache>
                <c:ptCount val="1"/>
                <c:pt idx="0">
                  <c:v>Категория 1</c:v>
                </c:pt>
              </c:strCache>
            </c:strRef>
          </c:cat>
          <c:val>
            <c:numRef>
              <c:f>Лист1!$D$2</c:f>
              <c:numCache>
                <c:formatCode>General</c:formatCode>
                <c:ptCount val="1"/>
                <c:pt idx="0">
                  <c:v>3.1</c:v>
                </c:pt>
              </c:numCache>
            </c:numRef>
          </c:val>
        </c:ser>
        <c:dLbls>
          <c:showLegendKey val="0"/>
          <c:showVal val="1"/>
          <c:showCatName val="0"/>
          <c:showSerName val="0"/>
          <c:showPercent val="0"/>
          <c:showBubbleSize val="0"/>
        </c:dLbls>
        <c:gapWidth val="115"/>
        <c:gapDepth val="18"/>
        <c:shape val="cylinder"/>
        <c:axId val="236714552"/>
        <c:axId val="235417488"/>
        <c:axId val="0"/>
      </c:bar3DChart>
      <c:catAx>
        <c:axId val="236714552"/>
        <c:scaling>
          <c:orientation val="minMax"/>
        </c:scaling>
        <c:delete val="1"/>
        <c:axPos val="b"/>
        <c:numFmt formatCode="General" sourceLinked="0"/>
        <c:majorTickMark val="none"/>
        <c:minorTickMark val="none"/>
        <c:tickLblPos val="nextTo"/>
        <c:crossAx val="235417488"/>
        <c:crosses val="autoZero"/>
        <c:auto val="1"/>
        <c:lblAlgn val="ctr"/>
        <c:lblOffset val="100"/>
        <c:noMultiLvlLbl val="0"/>
      </c:catAx>
      <c:valAx>
        <c:axId val="235417488"/>
        <c:scaling>
          <c:orientation val="minMax"/>
        </c:scaling>
        <c:delete val="1"/>
        <c:axPos val="l"/>
        <c:numFmt formatCode="General" sourceLinked="1"/>
        <c:majorTickMark val="none"/>
        <c:minorTickMark val="none"/>
        <c:tickLblPos val="nextTo"/>
        <c:crossAx val="236714552"/>
        <c:crosses val="autoZero"/>
        <c:crossBetween val="between"/>
      </c:valAx>
      <c:spPr>
        <a:noFill/>
        <a:ln>
          <a:noFill/>
        </a:ln>
        <a:effectLst/>
      </c:spPr>
    </c:plotArea>
    <c:legend>
      <c:legendPos val="b"/>
      <c:layout>
        <c:manualLayout>
          <c:xMode val="edge"/>
          <c:yMode val="edge"/>
          <c:x val="0.86288266955760962"/>
          <c:y val="8.1341895605879316E-2"/>
          <c:w val="0.13711733044239038"/>
          <c:h val="0.4842713860130805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w="6350" cap="flat" cmpd="sng" algn="ctr">
      <a:noFill/>
      <a:prstDash val="solid"/>
    </a:ln>
    <a:effectLst/>
  </c:spPr>
  <c:txPr>
    <a:bodyPr/>
    <a:lstStyle/>
    <a:p>
      <a:pPr>
        <a:defRPr sz="1800"/>
      </a:pPr>
      <a:endParaRPr lang="ru-RU"/>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Sheet1!$A$2</c:f>
              <c:strCache>
                <c:ptCount val="1"/>
                <c:pt idx="0">
                  <c:v>всего</c:v>
                </c:pt>
              </c:strCache>
            </c:strRef>
          </c:tx>
          <c:spPr>
            <a:gradFill rotWithShape="1">
              <a:gsLst>
                <a:gs pos="0">
                  <a:schemeClr val="accent5">
                    <a:shade val="65000"/>
                    <a:satMod val="103000"/>
                    <a:lumMod val="118000"/>
                  </a:schemeClr>
                </a:gs>
                <a:gs pos="50000">
                  <a:schemeClr val="accent5">
                    <a:shade val="65000"/>
                    <a:satMod val="89000"/>
                    <a:lumMod val="91000"/>
                  </a:schemeClr>
                </a:gs>
                <a:gs pos="100000">
                  <a:schemeClr val="accent5">
                    <a:shade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7.2463768115942032E-2"/>
                  <c:y val="-8.7559294993699646E-3"/>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3278"/>
                        <a:gd name="adj2" fmla="val 56748"/>
                      </a:avLst>
                    </a:prstGeom>
                    <a:noFill/>
                    <a:ln>
                      <a:noFill/>
                    </a:ln>
                  </c15:spPr>
                </c:ext>
              </c:extLst>
            </c:dLbl>
            <c:dLbl>
              <c:idx val="2"/>
              <c:layout>
                <c:manualLayout>
                  <c:x val="8.574879227053131E-2"/>
                  <c:y val="9.339658132661284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68420"/>
                        <a:gd name="adj2" fmla="val -53701"/>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Sheet1!$B$2:$E$2</c:f>
              <c:numCache>
                <c:formatCode>General</c:formatCode>
                <c:ptCount val="4"/>
                <c:pt idx="1">
                  <c:v>3</c:v>
                </c:pt>
                <c:pt idx="2">
                  <c:v>3</c:v>
                </c:pt>
              </c:numCache>
            </c:numRef>
          </c:val>
        </c:ser>
        <c:ser>
          <c:idx val="1"/>
          <c:order val="1"/>
          <c:tx>
            <c:strRef>
              <c:f>Sheet1!$A$3</c:f>
              <c:strCache>
                <c:ptCount val="1"/>
                <c:pt idx="0">
                  <c:v>доношенные</c:v>
                </c:pt>
              </c:strCache>
            </c:strRef>
          </c:tx>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6.1594202898550728E-2"/>
                  <c:y val="-5.8372863329133093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94559"/>
                        <a:gd name="adj2" fmla="val 163148"/>
                      </a:avLst>
                    </a:prstGeom>
                    <a:noFill/>
                    <a:ln>
                      <a:noFill/>
                    </a:ln>
                  </c15:spPr>
                </c:ext>
              </c:extLst>
            </c:dLbl>
            <c:dLbl>
              <c:idx val="2"/>
              <c:layout>
                <c:manualLayout>
                  <c:x val="8.5748792270531407E-2"/>
                  <c:y val="6.7128792828503051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1917"/>
                        <a:gd name="adj2" fmla="val -35480"/>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Sheet1!$B$3:$E$3</c:f>
              <c:numCache>
                <c:formatCode>General</c:formatCode>
                <c:ptCount val="4"/>
                <c:pt idx="1">
                  <c:v>2</c:v>
                </c:pt>
                <c:pt idx="2">
                  <c:v>2</c:v>
                </c:pt>
              </c:numCache>
            </c:numRef>
          </c:val>
        </c:ser>
        <c:ser>
          <c:idx val="2"/>
          <c:order val="2"/>
          <c:tx>
            <c:strRef>
              <c:f>Sheet1!$A$4</c:f>
              <c:strCache>
                <c:ptCount val="1"/>
                <c:pt idx="0">
                  <c:v>недоношенные</c:v>
                </c:pt>
              </c:strCache>
            </c:strRef>
          </c:tx>
          <c:spPr>
            <a:gradFill rotWithShape="1">
              <a:gsLst>
                <a:gs pos="0">
                  <a:schemeClr val="accent5">
                    <a:tint val="65000"/>
                    <a:satMod val="103000"/>
                    <a:lumMod val="118000"/>
                  </a:schemeClr>
                </a:gs>
                <a:gs pos="50000">
                  <a:schemeClr val="accent5">
                    <a:tint val="65000"/>
                    <a:satMod val="89000"/>
                    <a:lumMod val="91000"/>
                  </a:schemeClr>
                </a:gs>
                <a:gs pos="100000">
                  <a:schemeClr val="accent5">
                    <a:tint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4.2270531400966226E-2"/>
                  <c:y val="-4.6698290663306524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2942"/>
                        <a:gd name="adj2" fmla="val 135255"/>
                      </a:avLst>
                    </a:prstGeom>
                    <a:noFill/>
                    <a:ln>
                      <a:noFill/>
                    </a:ln>
                  </c15:spPr>
                </c:ext>
              </c:extLst>
            </c:dLbl>
            <c:dLbl>
              <c:idx val="2"/>
              <c:layout>
                <c:manualLayout>
                  <c:x val="8.8164251207729374E-2"/>
                  <c:y val="3.2105074831023199E-2"/>
                </c:manualLayout>
              </c:layout>
              <c:spPr>
                <a:solidFill>
                  <a:prstClr val="white"/>
                </a:solidFill>
                <a:ln w="9525" cap="flat" cmpd="sng" algn="ctr">
                  <a:solidFill>
                    <a:prstClr val="black">
                      <a:lumMod val="25000"/>
                      <a:lumOff val="75000"/>
                    </a:prst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2088"/>
                        <a:gd name="adj2" fmla="val -5786"/>
                      </a:avLst>
                    </a:prstGeom>
                    <a:noFill/>
                    <a:ln>
                      <a:noFill/>
                    </a:ln>
                  </c15:spPr>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tx1"/>
                    </a:solidFill>
                    <a:latin typeface="+mn-lt"/>
                    <a:ea typeface="+mn-ea"/>
                    <a:cs typeface="+mn-cs"/>
                  </a:defRPr>
                </a:pPr>
                <a:endParaRPr lang="ru-RU"/>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Sheet1!$B$1:$E$1</c:f>
              <c:strCache>
                <c:ptCount val="3"/>
                <c:pt idx="1">
                  <c:v>2014г</c:v>
                </c:pt>
                <c:pt idx="2">
                  <c:v>2015г</c:v>
                </c:pt>
              </c:strCache>
            </c:strRef>
          </c:cat>
          <c:val>
            <c:numRef>
              <c:f>Sheet1!$B$4:$E$4</c:f>
              <c:numCache>
                <c:formatCode>General</c:formatCode>
                <c:ptCount val="4"/>
                <c:pt idx="1">
                  <c:v>1</c:v>
                </c:pt>
                <c:pt idx="2">
                  <c:v>1</c:v>
                </c:pt>
              </c:numCache>
            </c:numRef>
          </c:val>
        </c:ser>
        <c:dLbls>
          <c:showLegendKey val="0"/>
          <c:showVal val="0"/>
          <c:showCatName val="0"/>
          <c:showSerName val="0"/>
          <c:showPercent val="0"/>
          <c:showBubbleSize val="0"/>
        </c:dLbls>
        <c:gapWidth val="150"/>
        <c:shape val="box"/>
        <c:axId val="414093368"/>
        <c:axId val="414093760"/>
        <c:axId val="416329536"/>
      </c:bar3DChart>
      <c:catAx>
        <c:axId val="414093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414093760"/>
        <c:crosses val="autoZero"/>
        <c:auto val="1"/>
        <c:lblAlgn val="ctr"/>
        <c:lblOffset val="100"/>
        <c:noMultiLvlLbl val="0"/>
      </c:catAx>
      <c:valAx>
        <c:axId val="414093760"/>
        <c:scaling>
          <c:orientation val="minMax"/>
          <c:max val="13"/>
        </c:scaling>
        <c:delete val="1"/>
        <c:axPos val="l"/>
        <c:numFmt formatCode="General" sourceLinked="1"/>
        <c:majorTickMark val="none"/>
        <c:minorTickMark val="none"/>
        <c:tickLblPos val="nextTo"/>
        <c:crossAx val="414093368"/>
        <c:crosses val="autoZero"/>
        <c:crossBetween val="between"/>
      </c:valAx>
      <c:serAx>
        <c:axId val="41632953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414093760"/>
        <c:crosses val="autoZero"/>
      </c:serAx>
      <c:spPr>
        <a:noFill/>
        <a:ln>
          <a:noFill/>
        </a:ln>
        <a:effectLst/>
      </c:spPr>
    </c:plotArea>
    <c:legend>
      <c:legendPos val="b"/>
      <c:layout>
        <c:manualLayout>
          <c:xMode val="edge"/>
          <c:yMode val="edge"/>
          <c:x val="0.29357326258130784"/>
          <c:y val="6.1761476989716048E-2"/>
          <c:w val="0.37290928219491976"/>
          <c:h val="6.108856693531712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ru-RU" dirty="0"/>
              <a:t>всего </a:t>
            </a:r>
            <a:r>
              <a:rPr lang="ru-RU" dirty="0" smtClean="0"/>
              <a:t>148</a:t>
            </a:r>
            <a:endParaRPr lang="ru-RU" dirty="0"/>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ru-RU"/>
        </a:p>
      </c:txPr>
    </c:title>
    <c:autoTitleDeleted val="0"/>
    <c:view3D>
      <c:rotX val="30"/>
      <c:rotY val="20"/>
      <c:depthPercent val="100"/>
      <c:rAngAx val="0"/>
      <c:perspective val="0"/>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Лист1!$B$1</c:f>
              <c:strCache>
                <c:ptCount val="1"/>
                <c:pt idx="0">
                  <c:v>всего 141</c:v>
                </c:pt>
              </c:strCache>
            </c:strRef>
          </c:tx>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a:noFill/>
            </a:ln>
            <a:effectLst/>
            <a:scene3d>
              <a:camera prst="orthographicFront"/>
              <a:lightRig rig="threePt" dir="t"/>
            </a:scene3d>
            <a:sp3d/>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Lbls>
            <c:dLbl>
              <c:idx val="0"/>
              <c:layout>
                <c:manualLayout>
                  <c:x val="-1.2500000000000001E-2"/>
                  <c:y val="-4.90030537575747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2500000000000003E-3"/>
                  <c:y val="-0.10652837773385788"/>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Лист1!$A$2:$A$22</c:f>
              <c:strCache>
                <c:ptCount val="21"/>
                <c:pt idx="0">
                  <c:v>ГП 20</c:v>
                </c:pt>
                <c:pt idx="1">
                  <c:v>гп 11</c:v>
                </c:pt>
                <c:pt idx="2">
                  <c:v>гп 21</c:v>
                </c:pt>
                <c:pt idx="3">
                  <c:v>гп 24</c:v>
                </c:pt>
                <c:pt idx="4">
                  <c:v>гп 9</c:v>
                </c:pt>
                <c:pt idx="5">
                  <c:v>гп 13</c:v>
                </c:pt>
                <c:pt idx="6">
                  <c:v>ГП 23</c:v>
                </c:pt>
                <c:pt idx="7">
                  <c:v>МЦ Жастармед</c:v>
                </c:pt>
                <c:pt idx="8">
                  <c:v>МЦ Рахат</c:v>
                </c:pt>
                <c:pt idx="9">
                  <c:v>ГП 19</c:v>
                </c:pt>
                <c:pt idx="10">
                  <c:v>ГП 28</c:v>
                </c:pt>
                <c:pt idx="11">
                  <c:v>Экоцентр</c:v>
                </c:pt>
                <c:pt idx="12">
                  <c:v>ГП 32</c:v>
                </c:pt>
                <c:pt idx="13">
                  <c:v>ГП 25</c:v>
                </c:pt>
                <c:pt idx="14">
                  <c:v>Алматинская обл </c:v>
                </c:pt>
                <c:pt idx="15">
                  <c:v>ГП Кордай</c:v>
                </c:pt>
                <c:pt idx="16">
                  <c:v>МЦ Приват клиника</c:v>
                </c:pt>
                <c:pt idx="17">
                  <c:v>МЦ Health Guard</c:v>
                </c:pt>
                <c:pt idx="18">
                  <c:v>г. Астана</c:v>
                </c:pt>
                <c:pt idx="19">
                  <c:v>ГП 29</c:v>
                </c:pt>
                <c:pt idx="20">
                  <c:v>не обследованные </c:v>
                </c:pt>
              </c:strCache>
            </c:strRef>
          </c:cat>
          <c:val>
            <c:numRef>
              <c:f>Лист1!$B$2:$B$22</c:f>
              <c:numCache>
                <c:formatCode>General</c:formatCode>
                <c:ptCount val="21"/>
                <c:pt idx="0">
                  <c:v>15</c:v>
                </c:pt>
                <c:pt idx="1">
                  <c:v>1</c:v>
                </c:pt>
                <c:pt idx="2">
                  <c:v>2</c:v>
                </c:pt>
                <c:pt idx="3">
                  <c:v>1</c:v>
                </c:pt>
                <c:pt idx="4">
                  <c:v>26</c:v>
                </c:pt>
                <c:pt idx="5">
                  <c:v>12</c:v>
                </c:pt>
                <c:pt idx="6">
                  <c:v>22</c:v>
                </c:pt>
                <c:pt idx="7">
                  <c:v>2</c:v>
                </c:pt>
                <c:pt idx="8">
                  <c:v>1</c:v>
                </c:pt>
                <c:pt idx="9">
                  <c:v>14</c:v>
                </c:pt>
                <c:pt idx="10">
                  <c:v>6</c:v>
                </c:pt>
                <c:pt idx="11">
                  <c:v>2</c:v>
                </c:pt>
                <c:pt idx="12">
                  <c:v>9</c:v>
                </c:pt>
                <c:pt idx="13">
                  <c:v>16</c:v>
                </c:pt>
                <c:pt idx="14">
                  <c:v>3</c:v>
                </c:pt>
                <c:pt idx="15">
                  <c:v>1</c:v>
                </c:pt>
                <c:pt idx="16">
                  <c:v>1</c:v>
                </c:pt>
                <c:pt idx="17">
                  <c:v>1</c:v>
                </c:pt>
                <c:pt idx="18">
                  <c:v>2</c:v>
                </c:pt>
                <c:pt idx="19">
                  <c:v>1</c:v>
                </c:pt>
                <c:pt idx="20">
                  <c:v>10</c:v>
                </c:pt>
              </c:numCache>
            </c:numRef>
          </c:val>
        </c:ser>
        <c:dLbls>
          <c:showLegendKey val="0"/>
          <c:showVal val="0"/>
          <c:showCatName val="0"/>
          <c:showSerName val="0"/>
          <c:showPercent val="0"/>
          <c:showBubbleSize val="0"/>
        </c:dLbls>
        <c:gapWidth val="100"/>
        <c:shape val="box"/>
        <c:axId val="234194824"/>
        <c:axId val="239985000"/>
        <c:axId val="0"/>
      </c:bar3DChart>
      <c:catAx>
        <c:axId val="234194824"/>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239985000"/>
        <c:crosses val="autoZero"/>
        <c:auto val="1"/>
        <c:lblAlgn val="ctr"/>
        <c:lblOffset val="100"/>
        <c:noMultiLvlLbl val="0"/>
      </c:catAx>
      <c:valAx>
        <c:axId val="239985000"/>
        <c:scaling>
          <c:orientation val="minMax"/>
        </c:scaling>
        <c:delete val="1"/>
        <c:axPos val="l"/>
        <c:numFmt formatCode="General" sourceLinked="1"/>
        <c:majorTickMark val="out"/>
        <c:minorTickMark val="none"/>
        <c:tickLblPos val="nextTo"/>
        <c:crossAx val="234194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2613065326633274E-2"/>
          <c:y val="2.9486702765106176E-2"/>
          <c:w val="0.95226130653266328"/>
          <c:h val="0.89977521523864223"/>
        </c:manualLayout>
      </c:layout>
      <c:bar3DChart>
        <c:barDir val="col"/>
        <c:grouping val="standard"/>
        <c:varyColors val="0"/>
        <c:ser>
          <c:idx val="0"/>
          <c:order val="0"/>
          <c:tx>
            <c:strRef>
              <c:f>Sheet1!$A$2</c:f>
              <c:strCache>
                <c:ptCount val="1"/>
              </c:strCache>
            </c:strRef>
          </c:tx>
          <c:spPr>
            <a:solidFill>
              <a:schemeClr val="accent5">
                <a:shade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Sheet1!$B$2:$D$2</c:f>
              <c:numCache>
                <c:formatCode>General</c:formatCode>
                <c:ptCount val="3"/>
              </c:numCache>
            </c:numRef>
          </c:val>
        </c:ser>
        <c:ser>
          <c:idx val="1"/>
          <c:order val="1"/>
          <c:tx>
            <c:strRef>
              <c:f>Sheet1!$A$3</c:f>
              <c:strCache>
                <c:ptCount val="1"/>
              </c:strCache>
            </c:strRef>
          </c:tx>
          <c:spPr>
            <a:solidFill>
              <a:schemeClr val="accent5"/>
            </a:solidFill>
            <a:ln>
              <a:noFill/>
            </a:ln>
            <a:effectLst/>
            <a:sp3d/>
          </c:spPr>
          <c:invertIfNegative val="0"/>
          <c:dPt>
            <c:idx val="1"/>
            <c:invertIfNegative val="0"/>
            <c:bubble3D val="0"/>
            <c:spPr>
              <a:gradFill>
                <a:gsLst>
                  <a:gs pos="0">
                    <a:srgbClr val="FFFFFF"/>
                  </a:gs>
                  <a:gs pos="0">
                    <a:schemeClr val="accent1">
                      <a:lumMod val="0"/>
                      <a:lumOff val="100000"/>
                    </a:schemeClr>
                  </a:gs>
                  <a:gs pos="0">
                    <a:schemeClr val="accent1">
                      <a:lumMod val="0"/>
                      <a:lumOff val="100000"/>
                    </a:schemeClr>
                  </a:gs>
                  <a:gs pos="28000">
                    <a:srgbClr val="74AADB"/>
                  </a:gs>
                </a:gsLst>
                <a:path path="circle">
                  <a:fillToRect l="50000" t="-80000" r="50000" b="180000"/>
                </a:path>
              </a:gradFill>
              <a:ln>
                <a:noFill/>
              </a:ln>
              <a:effectLst/>
              <a:sp3d/>
            </c:spPr>
          </c:dPt>
          <c:dLbls>
            <c:dLbl>
              <c:idx val="0"/>
              <c:layout>
                <c:manualLayout>
                  <c:x val="0"/>
                  <c:y val="-2.26820790500816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638800644811996E-17"/>
                  <c:y val="-2.94867027651061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458333333333256E-2"/>
                  <c:y val="-3.85595343851388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Sheet1!$B$3:$D$3</c:f>
              <c:numCache>
                <c:formatCode>General</c:formatCode>
                <c:ptCount val="3"/>
                <c:pt idx="0">
                  <c:v>0.1</c:v>
                </c:pt>
                <c:pt idx="1">
                  <c:v>0.2</c:v>
                </c:pt>
                <c:pt idx="2">
                  <c:v>0.3</c:v>
                </c:pt>
              </c:numCache>
            </c:numRef>
          </c:val>
          <c:shape val="cylinder"/>
        </c:ser>
        <c:ser>
          <c:idx val="2"/>
          <c:order val="2"/>
          <c:tx>
            <c:strRef>
              <c:f>Sheet1!$A$4</c:f>
              <c:strCache>
                <c:ptCount val="1"/>
              </c:strCache>
            </c:strRef>
          </c:tx>
          <c:spPr>
            <a:solidFill>
              <a:schemeClr val="accent5">
                <a:tint val="65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Sheet1!$B$1:$D$1</c:f>
              <c:numCache>
                <c:formatCode>General</c:formatCode>
                <c:ptCount val="3"/>
                <c:pt idx="0">
                  <c:v>2014</c:v>
                </c:pt>
                <c:pt idx="1">
                  <c:v>2015</c:v>
                </c:pt>
                <c:pt idx="2">
                  <c:v>2016</c:v>
                </c:pt>
              </c:numCache>
            </c:numRef>
          </c:cat>
          <c:val>
            <c:numRef>
              <c:f>Sheet1!$B$4:$D$4</c:f>
              <c:numCache>
                <c:formatCode>General</c:formatCode>
                <c:ptCount val="3"/>
              </c:numCache>
            </c:numRef>
          </c:val>
        </c:ser>
        <c:dLbls>
          <c:showLegendKey val="0"/>
          <c:showVal val="0"/>
          <c:showCatName val="0"/>
          <c:showSerName val="0"/>
          <c:showPercent val="0"/>
          <c:showBubbleSize val="0"/>
        </c:dLbls>
        <c:gapWidth val="75"/>
        <c:shape val="box"/>
        <c:axId val="239985784"/>
        <c:axId val="239983432"/>
        <c:axId val="239948328"/>
      </c:bar3DChart>
      <c:catAx>
        <c:axId val="239985784"/>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239983432"/>
        <c:crosses val="autoZero"/>
        <c:auto val="1"/>
        <c:lblAlgn val="ctr"/>
        <c:lblOffset val="100"/>
        <c:noMultiLvlLbl val="0"/>
      </c:catAx>
      <c:valAx>
        <c:axId val="2399834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9985784"/>
        <c:crosses val="autoZero"/>
        <c:crossBetween val="between"/>
      </c:valAx>
      <c:serAx>
        <c:axId val="239948328"/>
        <c:scaling>
          <c:orientation val="minMax"/>
        </c:scaling>
        <c:delete val="0"/>
        <c:axPos val="b"/>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9983432"/>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ru-RU" dirty="0"/>
              <a:t>Всего </a:t>
            </a:r>
            <a:r>
              <a:rPr lang="ru-RU" dirty="0" smtClean="0"/>
              <a:t>13</a:t>
            </a:r>
          </a:p>
        </c:rich>
      </c:tx>
      <c:layout>
        <c:manualLayout>
          <c:xMode val="edge"/>
          <c:yMode val="edge"/>
          <c:x val="0.48490112116668077"/>
          <c:y val="0.1665409439693070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85024154589372E-2"/>
          <c:y val="0.10720176350395291"/>
          <c:w val="0.97342995169082125"/>
          <c:h val="0.76967033350898817"/>
        </c:manualLayout>
      </c:layout>
      <c:bar3DChart>
        <c:barDir val="col"/>
        <c:grouping val="clustered"/>
        <c:varyColors val="0"/>
        <c:ser>
          <c:idx val="0"/>
          <c:order val="0"/>
          <c:tx>
            <c:strRef>
              <c:f>Лист1!$B$1</c:f>
              <c:strCache>
                <c:ptCount val="1"/>
                <c:pt idx="0">
                  <c:v>Всего 13</c:v>
                </c:pt>
              </c:strCache>
            </c:strRef>
          </c:tx>
          <c:spPr>
            <a:solidFill>
              <a:schemeClr val="accent1"/>
            </a:solidFill>
            <a:ln>
              <a:noFill/>
            </a:ln>
            <a:effectLst/>
            <a:sp3d/>
          </c:spPr>
          <c:invertIfNegative val="0"/>
          <c:dLbls>
            <c:dLbl>
              <c:idx val="0"/>
              <c:layout>
                <c:manualLayout>
                  <c:x val="1.2077294685990338E-3"/>
                  <c:y val="-4.6698290663306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77294685989895E-3"/>
                  <c:y val="-5.54542201626764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38647342995169E-3"/>
                  <c:y val="-5.83728633291330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3.7942361163936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897205453490524E-17"/>
                  <c:y val="-2.643507047131857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ГП 25</c:v>
                </c:pt>
                <c:pt idx="1">
                  <c:v>ГП 3</c:v>
                </c:pt>
                <c:pt idx="2">
                  <c:v>ГП 9</c:v>
                </c:pt>
                <c:pt idx="3">
                  <c:v>ГП 13</c:v>
                </c:pt>
                <c:pt idx="4">
                  <c:v>ГП 23</c:v>
                </c:pt>
              </c:strCache>
            </c:strRef>
          </c:cat>
          <c:val>
            <c:numRef>
              <c:f>Лист1!$B$2:$B$6</c:f>
              <c:numCache>
                <c:formatCode>General</c:formatCode>
                <c:ptCount val="5"/>
                <c:pt idx="0">
                  <c:v>5</c:v>
                </c:pt>
                <c:pt idx="1">
                  <c:v>1</c:v>
                </c:pt>
                <c:pt idx="2">
                  <c:v>3</c:v>
                </c:pt>
                <c:pt idx="3">
                  <c:v>1</c:v>
                </c:pt>
                <c:pt idx="4">
                  <c:v>3</c:v>
                </c:pt>
              </c:numCache>
            </c:numRef>
          </c:val>
          <c:shape val="cylinder"/>
        </c:ser>
        <c:dLbls>
          <c:showLegendKey val="0"/>
          <c:showVal val="1"/>
          <c:showCatName val="0"/>
          <c:showSerName val="0"/>
          <c:showPercent val="0"/>
          <c:showBubbleSize val="0"/>
        </c:dLbls>
        <c:gapWidth val="150"/>
        <c:shape val="box"/>
        <c:axId val="234194040"/>
        <c:axId val="207343824"/>
        <c:axId val="0"/>
      </c:bar3DChart>
      <c:catAx>
        <c:axId val="234194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ru-RU"/>
          </a:p>
        </c:txPr>
        <c:crossAx val="207343824"/>
        <c:crosses val="autoZero"/>
        <c:auto val="1"/>
        <c:lblAlgn val="ctr"/>
        <c:lblOffset val="100"/>
        <c:noMultiLvlLbl val="0"/>
      </c:catAx>
      <c:valAx>
        <c:axId val="207343824"/>
        <c:scaling>
          <c:orientation val="minMax"/>
        </c:scaling>
        <c:delete val="1"/>
        <c:axPos val="l"/>
        <c:numFmt formatCode="General" sourceLinked="1"/>
        <c:majorTickMark val="none"/>
        <c:minorTickMark val="none"/>
        <c:tickLblPos val="nextTo"/>
        <c:crossAx val="23419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613065326633274E-2"/>
          <c:y val="3.4351145038167955E-2"/>
          <c:w val="0.95226130653266328"/>
          <c:h val="0.87337041465646081"/>
        </c:manualLayout>
      </c:layout>
      <c:bar3DChart>
        <c:barDir val="col"/>
        <c:grouping val="standard"/>
        <c:varyColors val="0"/>
        <c:ser>
          <c:idx val="0"/>
          <c:order val="0"/>
          <c:tx>
            <c:strRef>
              <c:f>Sheet1!$A$2</c:f>
              <c:strCache>
                <c:ptCount val="1"/>
              </c:strCache>
            </c:strRef>
          </c:tx>
          <c:spPr>
            <a:gradFill rotWithShape="1">
              <a:gsLst>
                <a:gs pos="0">
                  <a:schemeClr val="accent5">
                    <a:tint val="65000"/>
                    <a:satMod val="103000"/>
                    <a:lumMod val="118000"/>
                  </a:schemeClr>
                </a:gs>
                <a:gs pos="50000">
                  <a:schemeClr val="accent5">
                    <a:tint val="65000"/>
                    <a:satMod val="89000"/>
                    <a:lumMod val="91000"/>
                  </a:schemeClr>
                </a:gs>
                <a:gs pos="100000">
                  <a:schemeClr val="accent5">
                    <a:tint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Sheet1!$B$2:$D$2</c:f>
              <c:numCache>
                <c:formatCode>General</c:formatCode>
                <c:ptCount val="3"/>
              </c:numCache>
            </c:numRef>
          </c:val>
        </c:ser>
        <c:ser>
          <c:idx val="1"/>
          <c:order val="1"/>
          <c:tx>
            <c:strRef>
              <c:f>Sheet1!$A$3</c:f>
              <c:strCache>
                <c:ptCount val="1"/>
              </c:strCache>
            </c:strRef>
          </c:tx>
          <c:spPr>
            <a:gradFill rotWithShape="1">
              <a:gsLst>
                <a:gs pos="55200">
                  <a:srgbClr val="B7D3ED"/>
                </a:gs>
                <a:gs pos="42000">
                  <a:srgbClr val="FFFFFF"/>
                </a:gs>
                <a:gs pos="0">
                  <a:schemeClr val="accent1">
                    <a:lumMod val="0"/>
                    <a:lumOff val="100000"/>
                  </a:schemeClr>
                </a:gs>
                <a:gs pos="72000">
                  <a:schemeClr val="accent1">
                    <a:lumMod val="100000"/>
                  </a:schemeClr>
                </a:gs>
              </a:gsLst>
              <a:path path="circle">
                <a:fillToRect l="50000" t="-80000" r="50000" b="180000"/>
              </a:path>
            </a:gradFill>
            <a:ln>
              <a:noFill/>
            </a:ln>
            <a:effectLst>
              <a:outerShdw blurRad="57150" dist="19050" dir="5400000" algn="ctr" rotWithShape="0">
                <a:srgbClr val="000000">
                  <a:alpha val="63000"/>
                </a:srgbClr>
              </a:outerShdw>
            </a:effectLst>
            <a:sp3d/>
          </c:spPr>
          <c:invertIfNegative val="0"/>
          <c:dLbls>
            <c:dLbl>
              <c:idx val="0"/>
              <c:layout>
                <c:manualLayout>
                  <c:x val="7.2463768115941145E-3"/>
                  <c:y val="-6.12915064955897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70048309178735E-2"/>
                  <c:y val="-4.96169338297631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908212560386472E-2"/>
                  <c:y val="-5.040765862170461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Sheet1!$B$3:$D$3</c:f>
              <c:numCache>
                <c:formatCode>General</c:formatCode>
                <c:ptCount val="3"/>
                <c:pt idx="0">
                  <c:v>0.3</c:v>
                </c:pt>
                <c:pt idx="1">
                  <c:v>0.3</c:v>
                </c:pt>
                <c:pt idx="2">
                  <c:v>0.3</c:v>
                </c:pt>
              </c:numCache>
            </c:numRef>
          </c:val>
          <c:shape val="cylinder"/>
        </c:ser>
        <c:ser>
          <c:idx val="2"/>
          <c:order val="2"/>
          <c:tx>
            <c:strRef>
              <c:f>Sheet1!$A$4</c:f>
              <c:strCache>
                <c:ptCount val="1"/>
              </c:strCache>
            </c:strRef>
          </c:tx>
          <c:spPr>
            <a:gradFill rotWithShape="1">
              <a:gsLst>
                <a:gs pos="0">
                  <a:schemeClr val="accent5">
                    <a:shade val="65000"/>
                    <a:satMod val="103000"/>
                    <a:lumMod val="118000"/>
                  </a:schemeClr>
                </a:gs>
                <a:gs pos="50000">
                  <a:schemeClr val="accent5">
                    <a:shade val="65000"/>
                    <a:satMod val="89000"/>
                    <a:lumMod val="91000"/>
                  </a:schemeClr>
                </a:gs>
                <a:gs pos="100000">
                  <a:schemeClr val="accent5">
                    <a:shade val="65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2014</c:v>
                </c:pt>
                <c:pt idx="1">
                  <c:v>2015г</c:v>
                </c:pt>
                <c:pt idx="2">
                  <c:v>2016</c:v>
                </c:pt>
              </c:strCache>
            </c:strRef>
          </c:cat>
          <c:val>
            <c:numRef>
              <c:f>Sheet1!$B$4:$D$4</c:f>
              <c:numCache>
                <c:formatCode>General</c:formatCode>
                <c:ptCount val="3"/>
              </c:numCache>
            </c:numRef>
          </c:val>
        </c:ser>
        <c:dLbls>
          <c:showLegendKey val="0"/>
          <c:showVal val="1"/>
          <c:showCatName val="0"/>
          <c:showSerName val="0"/>
          <c:showPercent val="0"/>
          <c:showBubbleSize val="0"/>
        </c:dLbls>
        <c:gapWidth val="46"/>
        <c:gapDepth val="0"/>
        <c:shape val="box"/>
        <c:axId val="239984216"/>
        <c:axId val="234192864"/>
        <c:axId val="239948752"/>
      </c:bar3DChart>
      <c:catAx>
        <c:axId val="23998421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ru-RU"/>
          </a:p>
        </c:txPr>
        <c:crossAx val="234192864"/>
        <c:crosses val="autoZero"/>
        <c:auto val="1"/>
        <c:lblAlgn val="ctr"/>
        <c:lblOffset val="100"/>
        <c:noMultiLvlLbl val="0"/>
      </c:catAx>
      <c:valAx>
        <c:axId val="234192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9984216"/>
        <c:crosses val="autoZero"/>
        <c:crossBetween val="between"/>
      </c:valAx>
      <c:serAx>
        <c:axId val="23994875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4192864"/>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515101373197914E-2"/>
          <c:y val="3.2520463935922152E-2"/>
          <c:w val="0.94719987447221277"/>
          <c:h val="0.90482591997968953"/>
        </c:manualLayout>
      </c:layout>
      <c:bar3DChart>
        <c:barDir val="col"/>
        <c:grouping val="standard"/>
        <c:varyColors val="0"/>
        <c:ser>
          <c:idx val="1"/>
          <c:order val="0"/>
          <c:tx>
            <c:strRef>
              <c:f>Sheet1!$A$3</c:f>
              <c:strCache>
                <c:ptCount val="1"/>
                <c:pt idx="0">
                  <c:v>аномалии родовой деятельности</c:v>
                </c:pt>
              </c:strCache>
            </c:strRef>
          </c:tx>
          <c:spPr>
            <a:gradFill rotWithShape="1">
              <a:gsLst>
                <a:gs pos="0">
                  <a:schemeClr val="accent1">
                    <a:tint val="77000"/>
                    <a:satMod val="103000"/>
                    <a:lumMod val="118000"/>
                  </a:schemeClr>
                </a:gs>
                <a:gs pos="50000">
                  <a:schemeClr val="accent1">
                    <a:tint val="77000"/>
                    <a:satMod val="89000"/>
                    <a:lumMod val="91000"/>
                  </a:schemeClr>
                </a:gs>
                <a:gs pos="100000">
                  <a:schemeClr val="accent1">
                    <a:tint val="77000"/>
                    <a:lumMod val="6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4.428290228876519E-17"/>
                  <c:y val="-3.70000031214851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077294685990338E-2"/>
                  <c:y val="-3.96428604873054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3"/>
                <c:pt idx="1">
                  <c:v>2014г</c:v>
                </c:pt>
                <c:pt idx="2">
                  <c:v>2015</c:v>
                </c:pt>
              </c:strCache>
            </c:strRef>
          </c:cat>
          <c:val>
            <c:numRef>
              <c:f>Sheet1!$B$3:$E$3</c:f>
              <c:numCache>
                <c:formatCode>General</c:formatCode>
                <c:ptCount val="4"/>
                <c:pt idx="1">
                  <c:v>0.6</c:v>
                </c:pt>
                <c:pt idx="2">
                  <c:v>1.1000000000000001</c:v>
                </c:pt>
              </c:numCache>
            </c:numRef>
          </c:val>
          <c:shape val="cylinder"/>
        </c:ser>
        <c:dLbls>
          <c:showLegendKey val="0"/>
          <c:showVal val="1"/>
          <c:showCatName val="0"/>
          <c:showSerName val="0"/>
          <c:showPercent val="0"/>
          <c:showBubbleSize val="0"/>
        </c:dLbls>
        <c:gapWidth val="150"/>
        <c:shape val="box"/>
        <c:axId val="234193256"/>
        <c:axId val="242838936"/>
        <c:axId val="242942752"/>
      </c:bar3DChart>
      <c:catAx>
        <c:axId val="234193256"/>
        <c:scaling>
          <c:orientation val="minMax"/>
        </c:scaling>
        <c:delete val="0"/>
        <c:axPos val="b"/>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ru-RU"/>
          </a:p>
        </c:txPr>
        <c:crossAx val="242838936"/>
        <c:crosses val="autoZero"/>
        <c:auto val="1"/>
        <c:lblAlgn val="ctr"/>
        <c:lblOffset val="100"/>
        <c:noMultiLvlLbl val="0"/>
      </c:catAx>
      <c:valAx>
        <c:axId val="242838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4193256"/>
        <c:crosses val="autoZero"/>
        <c:crossBetween val="between"/>
      </c:valAx>
      <c:serAx>
        <c:axId val="242942752"/>
        <c:scaling>
          <c:orientation val="minMax"/>
        </c:scaling>
        <c:delete val="1"/>
        <c:axPos val="b"/>
        <c:majorTickMark val="none"/>
        <c:minorTickMark val="none"/>
        <c:tickLblPos val="nextTo"/>
        <c:crossAx val="242838936"/>
        <c:crosses val="autoZero"/>
      </c:ser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5375155724332772E-2"/>
          <c:w val="0.97342995169082125"/>
          <c:h val="0.91775627974885565"/>
        </c:manualLayout>
      </c:layout>
      <c:bar3DChart>
        <c:barDir val="col"/>
        <c:grouping val="clustered"/>
        <c:varyColors val="0"/>
        <c:ser>
          <c:idx val="0"/>
          <c:order val="0"/>
          <c:tx>
            <c:strRef>
              <c:f>Sheet1!$A$2</c:f>
              <c:strCache>
                <c:ptCount val="1"/>
                <c:pt idx="0">
                  <c:v>всего</c:v>
                </c:pt>
              </c:strCache>
            </c:strRef>
          </c:tx>
          <c:spPr>
            <a:gradFill rotWithShape="1">
              <a:gsLst>
                <a:gs pos="0">
                  <a:schemeClr val="accent1">
                    <a:shade val="58000"/>
                    <a:satMod val="103000"/>
                    <a:lumMod val="118000"/>
                  </a:schemeClr>
                </a:gs>
                <a:gs pos="50000">
                  <a:schemeClr val="accent1">
                    <a:shade val="58000"/>
                    <a:satMod val="89000"/>
                    <a:lumMod val="91000"/>
                  </a:schemeClr>
                </a:gs>
                <a:gs pos="100000">
                  <a:schemeClr val="accent1">
                    <a:shade val="58000"/>
                    <a:lumMod val="69000"/>
                  </a:schemeClr>
                </a:gs>
              </a:gsLst>
              <a:lin ang="5400000" scaled="0"/>
            </a:gradFill>
            <a:ln>
              <a:noFill/>
            </a:ln>
            <a:effectLst/>
            <a:sp3d/>
          </c:spPr>
          <c:invertIfNegative val="0"/>
          <c:dLbls>
            <c:dLbl>
              <c:idx val="0"/>
              <c:layout>
                <c:manualLayout>
                  <c:x val="-4.9516908212560384E-2"/>
                  <c:y val="-1.09699364088831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2463768115942915E-3"/>
                  <c:y val="-5.86815034365036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Sheet1!$B$2:$D$2</c:f>
              <c:numCache>
                <c:formatCode>General</c:formatCode>
                <c:ptCount val="3"/>
                <c:pt idx="0">
                  <c:v>1.4</c:v>
                </c:pt>
                <c:pt idx="1">
                  <c:v>1.1000000000000001</c:v>
                </c:pt>
                <c:pt idx="2">
                  <c:v>1</c:v>
                </c:pt>
              </c:numCache>
            </c:numRef>
          </c:val>
        </c:ser>
        <c:ser>
          <c:idx val="1"/>
          <c:order val="1"/>
          <c:tx>
            <c:strRef>
              <c:f>Sheet1!$A$3</c:f>
              <c:strCache>
                <c:ptCount val="1"/>
                <c:pt idx="0">
                  <c:v>ручное обследование</c:v>
                </c:pt>
              </c:strCache>
            </c:strRef>
          </c:tx>
          <c:spPr>
            <a:gradFill rotWithShape="1">
              <a:gsLst>
                <a:gs pos="0">
                  <a:schemeClr val="accent1">
                    <a:shade val="86000"/>
                    <a:satMod val="103000"/>
                    <a:lumMod val="118000"/>
                  </a:schemeClr>
                </a:gs>
                <a:gs pos="50000">
                  <a:schemeClr val="accent1">
                    <a:shade val="86000"/>
                    <a:satMod val="89000"/>
                    <a:lumMod val="91000"/>
                  </a:schemeClr>
                </a:gs>
                <a:gs pos="100000">
                  <a:schemeClr val="accent1">
                    <a:shade val="86000"/>
                    <a:lumMod val="69000"/>
                  </a:schemeClr>
                </a:gs>
              </a:gsLst>
              <a:lin ang="5400000" scaled="0"/>
            </a:gradFill>
            <a:ln>
              <a:noFill/>
            </a:ln>
            <a:effectLst/>
            <a:sp3d/>
          </c:spPr>
          <c:invertIfNegative val="0"/>
          <c:dLbls>
            <c:dLbl>
              <c:idx val="0"/>
              <c:layout>
                <c:manualLayout>
                  <c:x val="-1.2077294685990338E-3"/>
                  <c:y val="-5.2370656279492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077294685990338E-3"/>
                  <c:y val="-2.57296525973527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Sheet1!$B$3:$D$3</c:f>
              <c:numCache>
                <c:formatCode>General</c:formatCode>
                <c:ptCount val="3"/>
                <c:pt idx="0">
                  <c:v>0.5</c:v>
                </c:pt>
                <c:pt idx="1">
                  <c:v>0</c:v>
                </c:pt>
                <c:pt idx="2">
                  <c:v>0.02</c:v>
                </c:pt>
              </c:numCache>
            </c:numRef>
          </c:val>
        </c:ser>
        <c:ser>
          <c:idx val="2"/>
          <c:order val="2"/>
          <c:tx>
            <c:strRef>
              <c:f>Sheet1!$A$4</c:f>
              <c:strCache>
                <c:ptCount val="1"/>
                <c:pt idx="0">
                  <c:v>ручное отделение и выделение </c:v>
                </c:pt>
              </c:strCache>
            </c:strRef>
          </c:tx>
          <c:spPr>
            <a:gradFill rotWithShape="1">
              <a:gsLst>
                <a:gs pos="0">
                  <a:schemeClr val="accent1">
                    <a:tint val="86000"/>
                    <a:satMod val="103000"/>
                    <a:lumMod val="118000"/>
                  </a:schemeClr>
                </a:gs>
                <a:gs pos="50000">
                  <a:schemeClr val="accent1">
                    <a:tint val="86000"/>
                    <a:satMod val="89000"/>
                    <a:lumMod val="91000"/>
                  </a:schemeClr>
                </a:gs>
                <a:gs pos="100000">
                  <a:schemeClr val="accent1">
                    <a:tint val="86000"/>
                    <a:lumMod val="69000"/>
                  </a:schemeClr>
                </a:gs>
              </a:gsLst>
              <a:lin ang="5400000" scaled="0"/>
            </a:gradFill>
            <a:ln>
              <a:noFill/>
            </a:ln>
            <a:effectLst/>
            <a:sp3d/>
          </c:spPr>
          <c:invertIfNegative val="0"/>
          <c:dLbls>
            <c:dLbl>
              <c:idx val="0"/>
              <c:layout>
                <c:manualLayout>
                  <c:x val="-4.830917874396135E-3"/>
                  <c:y val="-4.32472720126168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231884057971015E-3"/>
                  <c:y val="-4.55129269066744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Sheet1!$B$4:$D$4</c:f>
              <c:numCache>
                <c:formatCode>General</c:formatCode>
                <c:ptCount val="3"/>
                <c:pt idx="0">
                  <c:v>0.9</c:v>
                </c:pt>
                <c:pt idx="1">
                  <c:v>0.9</c:v>
                </c:pt>
                <c:pt idx="2">
                  <c:v>0.9</c:v>
                </c:pt>
              </c:numCache>
            </c:numRef>
          </c:val>
        </c:ser>
        <c:ser>
          <c:idx val="3"/>
          <c:order val="3"/>
          <c:tx>
            <c:strRef>
              <c:f>Sheet1!$A$5</c:f>
              <c:strCache>
                <c:ptCount val="1"/>
                <c:pt idx="0">
                  <c:v>Плотно прикрепление последа </c:v>
                </c:pt>
              </c:strCache>
            </c:strRef>
          </c:tx>
          <c:spPr>
            <a:gradFill rotWithShape="1">
              <a:gsLst>
                <a:gs pos="0">
                  <a:schemeClr val="accent1">
                    <a:tint val="58000"/>
                    <a:satMod val="103000"/>
                    <a:lumMod val="118000"/>
                  </a:schemeClr>
                </a:gs>
                <a:gs pos="50000">
                  <a:schemeClr val="accent1">
                    <a:tint val="58000"/>
                    <a:satMod val="89000"/>
                    <a:lumMod val="91000"/>
                  </a:schemeClr>
                </a:gs>
                <a:gs pos="100000">
                  <a:schemeClr val="accent1">
                    <a:tint val="58000"/>
                    <a:lumMod val="69000"/>
                  </a:schemeClr>
                </a:gs>
              </a:gsLst>
              <a:lin ang="5400000" scaled="0"/>
            </a:gradFill>
            <a:ln>
              <a:noFill/>
            </a:ln>
            <a:effectLst/>
            <a:sp3d/>
          </c:spPr>
          <c:invertIfNegative val="0"/>
          <c:dLbls>
            <c:dLbl>
              <c:idx val="0"/>
              <c:layout>
                <c:manualLayout>
                  <c:x val="9.6618357487922701E-3"/>
                  <c:y val="-3.7483133458010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908212560386385E-2"/>
                  <c:y val="-1.543423142388676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285024154589284E-2"/>
                  <c:y val="-4.226320458918500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2014г</c:v>
                </c:pt>
                <c:pt idx="1">
                  <c:v>2015г </c:v>
                </c:pt>
                <c:pt idx="2">
                  <c:v>2016г</c:v>
                </c:pt>
              </c:strCache>
            </c:strRef>
          </c:cat>
          <c:val>
            <c:numRef>
              <c:f>Sheet1!$B$5:$D$5</c:f>
              <c:numCache>
                <c:formatCode>General</c:formatCode>
                <c:ptCount val="3"/>
                <c:pt idx="0">
                  <c:v>0</c:v>
                </c:pt>
                <c:pt idx="1">
                  <c:v>0.2</c:v>
                </c:pt>
                <c:pt idx="2">
                  <c:v>0.13</c:v>
                </c:pt>
              </c:numCache>
            </c:numRef>
          </c:val>
        </c:ser>
        <c:dLbls>
          <c:showLegendKey val="0"/>
          <c:showVal val="1"/>
          <c:showCatName val="0"/>
          <c:showSerName val="0"/>
          <c:showPercent val="0"/>
          <c:showBubbleSize val="0"/>
        </c:dLbls>
        <c:gapWidth val="100"/>
        <c:shape val="box"/>
        <c:axId val="242839720"/>
        <c:axId val="242840112"/>
        <c:axId val="0"/>
      </c:bar3DChart>
      <c:catAx>
        <c:axId val="242839720"/>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1"/>
                </a:solidFill>
                <a:latin typeface="+mn-lt"/>
                <a:ea typeface="+mn-ea"/>
                <a:cs typeface="+mn-cs"/>
              </a:defRPr>
            </a:pPr>
            <a:endParaRPr lang="ru-RU"/>
          </a:p>
        </c:txPr>
        <c:crossAx val="242840112"/>
        <c:crosses val="autoZero"/>
        <c:auto val="1"/>
        <c:lblAlgn val="ctr"/>
        <c:lblOffset val="100"/>
        <c:noMultiLvlLbl val="0"/>
      </c:catAx>
      <c:valAx>
        <c:axId val="242840112"/>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242839720"/>
        <c:crosses val="autoZero"/>
        <c:crossBetween val="between"/>
      </c:valAx>
      <c:spPr>
        <a:noFill/>
        <a:ln>
          <a:noFill/>
        </a:ln>
        <a:effectLst/>
      </c:spPr>
    </c:plotArea>
    <c:legend>
      <c:legendPos val="b"/>
      <c:layout>
        <c:manualLayout>
          <c:xMode val="edge"/>
          <c:yMode val="edge"/>
          <c:x val="0.7660353189546959"/>
          <c:y val="0.18096280437033543"/>
          <c:w val="0.23362984518239568"/>
          <c:h val="0.6823340030180953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85024154589372E-2"/>
          <c:y val="3.2105074831023199E-2"/>
          <c:w val="0.97342995169082125"/>
          <c:h val="0.84886530277935279"/>
        </c:manualLayout>
      </c:layout>
      <c:bar3DChart>
        <c:barDir val="col"/>
        <c:grouping val="clustered"/>
        <c:varyColors val="0"/>
        <c:ser>
          <c:idx val="0"/>
          <c:order val="0"/>
          <c:tx>
            <c:strRef>
              <c:f>Лист1!$B$1</c:f>
              <c:strCache>
                <c:ptCount val="1"/>
                <c:pt idx="0">
                  <c:v>до 1 л </c:v>
                </c:pt>
              </c:strCache>
            </c:strRef>
          </c:tx>
          <c:spPr>
            <a:solidFill>
              <a:schemeClr val="accent1"/>
            </a:solidFill>
            <a:ln>
              <a:noFill/>
            </a:ln>
            <a:effectLst/>
            <a:sp3d/>
          </c:spPr>
          <c:invertIfNegative val="0"/>
          <c:dLbls>
            <c:dLbl>
              <c:idx val="0"/>
              <c:layout>
                <c:manualLayout>
                  <c:x val="1.2077294685990338E-2"/>
                  <c:y val="-6.76328502415459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946859903381644E-2"/>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115942028985508E-2"/>
                  <c:y val="-4.589371980676328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2014г</c:v>
                </c:pt>
                <c:pt idx="1">
                  <c:v>2015г.</c:v>
                </c:pt>
                <c:pt idx="2">
                  <c:v>2016г.</c:v>
                </c:pt>
              </c:strCache>
            </c:strRef>
          </c:cat>
          <c:val>
            <c:numRef>
              <c:f>Лист1!$B$2:$B$4</c:f>
              <c:numCache>
                <c:formatCode>General</c:formatCode>
                <c:ptCount val="3"/>
                <c:pt idx="0">
                  <c:v>1.8</c:v>
                </c:pt>
                <c:pt idx="1">
                  <c:v>1.01</c:v>
                </c:pt>
                <c:pt idx="2">
                  <c:v>1.4</c:v>
                </c:pt>
              </c:numCache>
            </c:numRef>
          </c:val>
        </c:ser>
        <c:ser>
          <c:idx val="1"/>
          <c:order val="1"/>
          <c:tx>
            <c:strRef>
              <c:f>Лист1!$C$1</c:f>
              <c:strCache>
                <c:ptCount val="1"/>
                <c:pt idx="0">
                  <c:v>более 1 л </c:v>
                </c:pt>
              </c:strCache>
            </c:strRef>
          </c:tx>
          <c:spPr>
            <a:solidFill>
              <a:schemeClr val="accent2"/>
            </a:solidFill>
            <a:ln>
              <a:noFill/>
            </a:ln>
            <a:effectLst/>
            <a:sp3d/>
          </c:spPr>
          <c:invertIfNegative val="0"/>
          <c:dLbls>
            <c:dLbl>
              <c:idx val="0"/>
              <c:layout>
                <c:manualLayout>
                  <c:x val="7.2463768115941588E-3"/>
                  <c:y val="-6.03864734299517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7776E-2"/>
                  <c:y val="-6.03864734299516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2946859903381644E-2"/>
                  <c:y val="-4.589371980676337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Лист1!$A$2:$A$4</c:f>
              <c:strCache>
                <c:ptCount val="3"/>
                <c:pt idx="0">
                  <c:v>2014г</c:v>
                </c:pt>
                <c:pt idx="1">
                  <c:v>2015г.</c:v>
                </c:pt>
                <c:pt idx="2">
                  <c:v>2016г.</c:v>
                </c:pt>
              </c:strCache>
            </c:strRef>
          </c:cat>
          <c:val>
            <c:numRef>
              <c:f>Лист1!$C$2:$C$4</c:f>
              <c:numCache>
                <c:formatCode>General</c:formatCode>
                <c:ptCount val="3"/>
                <c:pt idx="0">
                  <c:v>0.2</c:v>
                </c:pt>
                <c:pt idx="1">
                  <c:v>0.1</c:v>
                </c:pt>
                <c:pt idx="2">
                  <c:v>0.3</c:v>
                </c:pt>
              </c:numCache>
            </c:numRef>
          </c:val>
        </c:ser>
        <c:dLbls>
          <c:showLegendKey val="0"/>
          <c:showVal val="1"/>
          <c:showCatName val="0"/>
          <c:showSerName val="0"/>
          <c:showPercent val="0"/>
          <c:showBubbleSize val="0"/>
        </c:dLbls>
        <c:gapWidth val="75"/>
        <c:shape val="box"/>
        <c:axId val="242841680"/>
        <c:axId val="242842072"/>
        <c:axId val="0"/>
      </c:bar3DChart>
      <c:catAx>
        <c:axId val="24284168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ru-RU"/>
          </a:p>
        </c:txPr>
        <c:crossAx val="242842072"/>
        <c:crosses val="autoZero"/>
        <c:auto val="1"/>
        <c:lblAlgn val="ctr"/>
        <c:lblOffset val="100"/>
        <c:noMultiLvlLbl val="0"/>
      </c:catAx>
      <c:valAx>
        <c:axId val="242842072"/>
        <c:scaling>
          <c:orientation val="minMax"/>
        </c:scaling>
        <c:delete val="1"/>
        <c:axPos val="l"/>
        <c:numFmt formatCode="General" sourceLinked="1"/>
        <c:majorTickMark val="none"/>
        <c:minorTickMark val="none"/>
        <c:tickLblPos val="nextTo"/>
        <c:crossAx val="242841680"/>
        <c:crosses val="autoZero"/>
        <c:crossBetween val="between"/>
      </c:valAx>
      <c:spPr>
        <a:noFill/>
        <a:ln>
          <a:noFill/>
        </a:ln>
        <a:effectLst/>
      </c:spPr>
    </c:plotArea>
    <c:legend>
      <c:legendPos val="b"/>
      <c:layout>
        <c:manualLayout>
          <c:xMode val="edge"/>
          <c:yMode val="edge"/>
          <c:x val="0.79184792118376512"/>
          <c:y val="4.7168261157432785E-2"/>
          <c:w val="0.20815207881623493"/>
          <c:h val="0.222634752177716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 id="18">
  <a:schemeClr val="accent5"/>
</cs:colorStyle>
</file>

<file path=ppt/charts/colors19.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20.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8355B-036B-4259-B37E-9EAEB3E08262}" type="doc">
      <dgm:prSet loTypeId="urn:microsoft.com/office/officeart/2005/8/layout/cycle3" loCatId="cycle" qsTypeId="urn:microsoft.com/office/officeart/2005/8/quickstyle/3d2" qsCatId="3D" csTypeId="urn:microsoft.com/office/officeart/2005/8/colors/accent1_2#2" csCatId="accent1" phldr="1"/>
      <dgm:spPr/>
      <dgm:t>
        <a:bodyPr/>
        <a:lstStyle/>
        <a:p>
          <a:endParaRPr lang="ru-RU"/>
        </a:p>
      </dgm:t>
    </dgm:pt>
    <dgm:pt modelId="{10CE827C-59CA-4723-99DE-0B09EB55E205}">
      <dgm:prSet phldrT="[Текст]" custT="1"/>
      <dgm:spPr/>
      <dgm:t>
        <a:bodyPr/>
        <a:lstStyle/>
        <a:p>
          <a:r>
            <a:rPr kumimoji="0" lang="ru-RU" sz="2400" b="1" i="1" dirty="0" smtClean="0">
              <a:latin typeface="Times New Roman" pitchFamily="18" charset="0"/>
            </a:rPr>
            <a:t>Плановая мощность 95 коек. </a:t>
          </a:r>
          <a:endParaRPr kumimoji="0" lang="en-US" sz="2400" b="1" i="1" dirty="0" smtClean="0">
            <a:latin typeface="Times New Roman" pitchFamily="18" charset="0"/>
          </a:endParaRPr>
        </a:p>
        <a:p>
          <a:r>
            <a:rPr kumimoji="0" lang="ru-RU" sz="2400" b="1" i="1" dirty="0" smtClean="0">
              <a:latin typeface="Times New Roman" pitchFamily="18" charset="0"/>
            </a:rPr>
            <a:t>Переход на ПХВ с сентября 2012 года</a:t>
          </a:r>
          <a:r>
            <a:rPr kumimoji="0" lang="ru-RU" sz="2000" b="1" i="1" dirty="0" smtClean="0">
              <a:latin typeface="Times New Roman" pitchFamily="18" charset="0"/>
            </a:rPr>
            <a:t>.</a:t>
          </a:r>
          <a:endParaRPr lang="ru-RU" sz="2000" dirty="0"/>
        </a:p>
      </dgm:t>
    </dgm:pt>
    <dgm:pt modelId="{01FDE134-ACC4-45EE-B6D3-CAC35B8B8709}" type="parTrans" cxnId="{F89AF747-6E35-4114-926B-6BC81DD45DE0}">
      <dgm:prSet/>
      <dgm:spPr/>
      <dgm:t>
        <a:bodyPr/>
        <a:lstStyle/>
        <a:p>
          <a:endParaRPr lang="ru-RU"/>
        </a:p>
      </dgm:t>
    </dgm:pt>
    <dgm:pt modelId="{74CF9549-FA89-453F-968D-F91AD1D70DAF}" type="sibTrans" cxnId="{F89AF747-6E35-4114-926B-6BC81DD45DE0}">
      <dgm:prSet/>
      <dgm:spPr>
        <a:gradFill rotWithShape="0">
          <a:gsLst>
            <a:gs pos="0">
              <a:schemeClr val="accent1">
                <a:tint val="40000"/>
                <a:hueOff val="0"/>
                <a:satOff val="0"/>
                <a:lumOff val="0"/>
                <a:alphaOff val="0"/>
                <a:satMod val="89000"/>
                <a:lumMod val="91000"/>
              </a:schemeClr>
            </a:gs>
            <a:gs pos="25000">
              <a:schemeClr val="accent1">
                <a:tint val="40000"/>
                <a:hueOff val="0"/>
                <a:satOff val="0"/>
                <a:lumOff val="0"/>
                <a:alphaOff val="0"/>
                <a:lumMod val="69000"/>
              </a:schemeClr>
            </a:gs>
          </a:gsLst>
        </a:gradFill>
        <a:scene3d>
          <a:camera prst="orthographicFront"/>
          <a:lightRig rig="threePt" dir="t">
            <a:rot lat="0" lon="0" rev="7500000"/>
          </a:lightRig>
        </a:scene3d>
        <a:sp3d z="-152400" extrusionH="63500">
          <a:bevelT w="144450" h="152400"/>
          <a:bevelB h="120650"/>
          <a:contourClr>
            <a:schemeClr val="bg1"/>
          </a:contourClr>
        </a:sp3d>
      </dgm:spPr>
      <dgm:t>
        <a:bodyPr/>
        <a:lstStyle/>
        <a:p>
          <a:endParaRPr lang="ru-RU"/>
        </a:p>
      </dgm:t>
    </dgm:pt>
    <dgm:pt modelId="{61340FB5-A981-47B5-B352-F583DA73D5FF}">
      <dgm:prSet phldrT="[Текст]" custT="1"/>
      <dgm:spPr/>
      <dgm:t>
        <a:bodyPr/>
        <a:lstStyle/>
        <a:p>
          <a:pPr algn="l"/>
          <a:r>
            <a:rPr kumimoji="0" lang="ru-RU" sz="1800" b="1" i="1" dirty="0" smtClean="0">
              <a:latin typeface="Times New Roman" pitchFamily="18" charset="0"/>
              <a:cs typeface="Times New Roman" pitchFamily="18" charset="0"/>
            </a:rPr>
            <a:t>Кроме  того:</a:t>
          </a:r>
          <a:endParaRPr lang="ru-RU" sz="1800" b="1" dirty="0" smtClean="0">
            <a:latin typeface="Times New Roman" pitchFamily="18" charset="0"/>
            <a:cs typeface="Times New Roman" pitchFamily="18" charset="0"/>
          </a:endParaRPr>
        </a:p>
        <a:p>
          <a:pPr algn="l"/>
          <a:r>
            <a:rPr kumimoji="0" lang="ru-RU" sz="1800" b="1" i="1" dirty="0" smtClean="0">
              <a:latin typeface="Times New Roman" pitchFamily="18" charset="0"/>
              <a:cs typeface="Times New Roman" pitchFamily="18" charset="0"/>
            </a:rPr>
            <a:t>Отделение реанимации   -  6 коек;</a:t>
          </a:r>
        </a:p>
        <a:p>
          <a:pPr algn="l"/>
          <a:r>
            <a:rPr kumimoji="0" lang="ru-RU" sz="1800" b="1" i="1" dirty="0" smtClean="0">
              <a:latin typeface="Times New Roman" pitchFamily="18" charset="0"/>
              <a:cs typeface="Times New Roman" pitchFamily="18" charset="0"/>
            </a:rPr>
            <a:t>Отделение новорожденных – 60 коек (из них 6 реанимационных, 7 коек для недоношенных и 3 койки для детей с экстремально массой тела)</a:t>
          </a:r>
        </a:p>
        <a:p>
          <a:pPr algn="l"/>
          <a:r>
            <a:rPr kumimoji="0" lang="ru-RU" sz="1800" b="1" i="1" dirty="0" err="1" smtClean="0">
              <a:latin typeface="Times New Roman" pitchFamily="18" charset="0"/>
              <a:cs typeface="Times New Roman" pitchFamily="18" charset="0"/>
            </a:rPr>
            <a:t>Клинико</a:t>
          </a:r>
          <a:r>
            <a:rPr kumimoji="0" lang="ru-RU" sz="1800" b="1" i="1" dirty="0" smtClean="0">
              <a:latin typeface="Times New Roman" pitchFamily="18" charset="0"/>
              <a:cs typeface="Times New Roman" pitchFamily="18" charset="0"/>
            </a:rPr>
            <a:t> – диагностическая лаборатория</a:t>
          </a:r>
        </a:p>
        <a:p>
          <a:pPr algn="l"/>
          <a:r>
            <a:rPr kumimoji="0" lang="ru-RU" sz="1800" b="1" i="1" dirty="0" smtClean="0">
              <a:latin typeface="Times New Roman" pitchFamily="18" charset="0"/>
              <a:cs typeface="Times New Roman" pitchFamily="18" charset="0"/>
            </a:rPr>
            <a:t> Кабинет </a:t>
          </a:r>
          <a:r>
            <a:rPr kumimoji="0" lang="ru-RU" sz="1800" b="1" i="1" dirty="0" err="1" smtClean="0">
              <a:latin typeface="Times New Roman" pitchFamily="18" charset="0"/>
              <a:cs typeface="Times New Roman" pitchFamily="18" charset="0"/>
            </a:rPr>
            <a:t>пренатальной</a:t>
          </a:r>
          <a:r>
            <a:rPr kumimoji="0" lang="ru-RU" sz="1800" b="1" i="1" dirty="0" smtClean="0">
              <a:latin typeface="Times New Roman" pitchFamily="18" charset="0"/>
              <a:cs typeface="Times New Roman" pitchFamily="18" charset="0"/>
            </a:rPr>
            <a:t> диагностики </a:t>
          </a:r>
          <a:endParaRPr lang="ru-RU" sz="1800" dirty="0"/>
        </a:p>
      </dgm:t>
    </dgm:pt>
    <dgm:pt modelId="{698DFB3C-79BD-4F0A-A0CE-380D6461AD21}" type="parTrans" cxnId="{4E73C953-D6BC-4E5F-834B-A032227F0584}">
      <dgm:prSet/>
      <dgm:spPr/>
      <dgm:t>
        <a:bodyPr/>
        <a:lstStyle/>
        <a:p>
          <a:endParaRPr lang="ru-RU"/>
        </a:p>
      </dgm:t>
    </dgm:pt>
    <dgm:pt modelId="{34A85882-3BB4-4201-8032-01005DF9EFEB}" type="sibTrans" cxnId="{4E73C953-D6BC-4E5F-834B-A032227F0584}">
      <dgm:prSet/>
      <dgm:spPr/>
      <dgm:t>
        <a:bodyPr/>
        <a:lstStyle/>
        <a:p>
          <a:endParaRPr lang="ru-RU"/>
        </a:p>
      </dgm:t>
    </dgm:pt>
    <dgm:pt modelId="{E2C4203E-C1D4-460B-93BA-C4CB0CF90EE4}">
      <dgm:prSet phldrT="[Текст]" custT="1"/>
      <dgm:spPr/>
      <dgm:t>
        <a:bodyPr/>
        <a:lstStyle/>
        <a:p>
          <a:pPr algn="l"/>
          <a:r>
            <a:rPr kumimoji="0" lang="ru-RU" sz="2000" b="1" i="1" dirty="0" smtClean="0">
              <a:latin typeface="Times New Roman" pitchFamily="18" charset="0"/>
              <a:cs typeface="Times New Roman" pitchFamily="18" charset="0"/>
            </a:rPr>
            <a:t>Кафедра акушерства и гинекологии  </a:t>
          </a:r>
          <a:r>
            <a:rPr kumimoji="0" lang="ru-RU" sz="2000" b="1" i="1" dirty="0" err="1" smtClean="0">
              <a:latin typeface="Times New Roman" pitchFamily="18" charset="0"/>
              <a:cs typeface="Times New Roman" pitchFamily="18" charset="0"/>
            </a:rPr>
            <a:t>КазМУНО</a:t>
          </a:r>
          <a:r>
            <a:rPr lang="ru-RU" sz="2000" dirty="0" smtClean="0"/>
            <a:t> </a:t>
          </a:r>
          <a:r>
            <a:rPr kumimoji="0" lang="ru-RU" sz="2000" b="1" i="1" dirty="0" smtClean="0">
              <a:latin typeface="Times New Roman" pitchFamily="18" charset="0"/>
              <a:cs typeface="Times New Roman" pitchFamily="18" charset="0"/>
            </a:rPr>
            <a:t>, </a:t>
          </a:r>
          <a:endParaRPr kumimoji="0" lang="ru-RU" sz="2000" b="1" i="1" dirty="0" smtClean="0">
            <a:latin typeface="Times New Roman" pitchFamily="18" charset="0"/>
            <a:cs typeface="Times New Roman" pitchFamily="18" charset="0"/>
          </a:endParaRPr>
        </a:p>
        <a:p>
          <a:pPr algn="l"/>
          <a:r>
            <a:rPr kumimoji="0" lang="ru-RU" sz="2000" b="1" i="1" dirty="0" smtClean="0">
              <a:latin typeface="Times New Roman" pitchFamily="18" charset="0"/>
              <a:cs typeface="Times New Roman" pitchFamily="18" charset="0"/>
            </a:rPr>
            <a:t>кафедра анестезиологии и реаниматологии </a:t>
          </a:r>
          <a:r>
            <a:rPr kumimoji="0" lang="ru-RU" sz="2000" b="1" i="1" dirty="0" err="1" smtClean="0">
              <a:latin typeface="Times New Roman" pitchFamily="18" charset="0"/>
              <a:cs typeface="Times New Roman" pitchFamily="18" charset="0"/>
            </a:rPr>
            <a:t>КазНМУ</a:t>
          </a:r>
          <a:r>
            <a:rPr kumimoji="0" lang="ru-RU" sz="2000" b="1" i="1" dirty="0" smtClean="0">
              <a:latin typeface="Times New Roman" pitchFamily="18" charset="0"/>
              <a:cs typeface="Times New Roman" pitchFamily="18" charset="0"/>
            </a:rPr>
            <a:t>  .</a:t>
          </a:r>
          <a:endParaRPr lang="ru-RU" sz="2000" dirty="0"/>
        </a:p>
      </dgm:t>
    </dgm:pt>
    <dgm:pt modelId="{3B907375-D4DE-4F2E-9CDF-E37D22F140F5}" type="parTrans" cxnId="{ADDE531F-C330-4808-B1C3-330804BE9976}">
      <dgm:prSet/>
      <dgm:spPr/>
      <dgm:t>
        <a:bodyPr/>
        <a:lstStyle/>
        <a:p>
          <a:endParaRPr lang="ru-RU"/>
        </a:p>
      </dgm:t>
    </dgm:pt>
    <dgm:pt modelId="{8A4719FD-DAF4-4890-87C6-273AB0D8188E}" type="sibTrans" cxnId="{ADDE531F-C330-4808-B1C3-330804BE9976}">
      <dgm:prSet/>
      <dgm:spPr/>
      <dgm:t>
        <a:bodyPr/>
        <a:lstStyle/>
        <a:p>
          <a:endParaRPr lang="ru-RU"/>
        </a:p>
      </dgm:t>
    </dgm:pt>
    <dgm:pt modelId="{AE595F37-1D39-4D53-9D75-0F356F2F9B4E}">
      <dgm:prSet phldrT="[Текст]" custT="1"/>
      <dgm:spPr/>
      <dgm:t>
        <a:bodyPr/>
        <a:lstStyle/>
        <a:p>
          <a:r>
            <a:rPr kumimoji="0" lang="ru-RU" sz="1800" b="1" i="1" dirty="0" smtClean="0">
              <a:latin typeface="Times New Roman" pitchFamily="18" charset="0"/>
            </a:rPr>
            <a:t>Имеет структурные подразделения:</a:t>
          </a:r>
          <a:endParaRPr lang="ru-RU" sz="1800" b="1" dirty="0" smtClean="0"/>
        </a:p>
        <a:p>
          <a:r>
            <a:rPr lang="ru-RU" sz="1800" b="1" i="1" dirty="0" smtClean="0">
              <a:latin typeface="Times New Roman" pitchFamily="18" charset="0"/>
            </a:rPr>
            <a:t>П</a:t>
          </a:r>
          <a:r>
            <a:rPr kumimoji="0" lang="ru-RU" sz="1800" b="1" i="1" dirty="0" smtClean="0">
              <a:latin typeface="Times New Roman" pitchFamily="18" charset="0"/>
            </a:rPr>
            <a:t>атология беременных  -     30 коек</a:t>
          </a:r>
        </a:p>
        <a:p>
          <a:r>
            <a:rPr kumimoji="0" lang="ru-RU" sz="1800" b="1" i="1" dirty="0" smtClean="0">
              <a:latin typeface="Times New Roman" pitchFamily="18" charset="0"/>
            </a:rPr>
            <a:t> Гинекология для взрослых 5 коек</a:t>
          </a:r>
        </a:p>
        <a:p>
          <a:r>
            <a:rPr kumimoji="0" lang="ru-RU" sz="1800" b="1" i="1" dirty="0" smtClean="0">
              <a:latin typeface="Times New Roman" pitchFamily="18" charset="0"/>
            </a:rPr>
            <a:t>Послеродовое отделение -     60 коек</a:t>
          </a:r>
        </a:p>
        <a:p>
          <a:r>
            <a:rPr kumimoji="0" lang="ru-RU" sz="1800" b="1" i="1" dirty="0" smtClean="0">
              <a:latin typeface="Times New Roman" pitchFamily="18" charset="0"/>
            </a:rPr>
            <a:t>Платное отделение на 10 коек</a:t>
          </a:r>
          <a:endParaRPr lang="ru-RU" sz="1800" dirty="0"/>
        </a:p>
      </dgm:t>
    </dgm:pt>
    <dgm:pt modelId="{4CD4F4A7-A107-40B4-8E7D-CEBF0E175D0E}" type="parTrans" cxnId="{B9F17C28-51CD-4771-A033-9A0AF30FAD4C}">
      <dgm:prSet/>
      <dgm:spPr/>
      <dgm:t>
        <a:bodyPr/>
        <a:lstStyle/>
        <a:p>
          <a:endParaRPr lang="ru-RU"/>
        </a:p>
      </dgm:t>
    </dgm:pt>
    <dgm:pt modelId="{97D82C60-86A1-4FB3-A10D-0281288AD566}" type="sibTrans" cxnId="{B9F17C28-51CD-4771-A033-9A0AF30FAD4C}">
      <dgm:prSet/>
      <dgm:spPr/>
      <dgm:t>
        <a:bodyPr/>
        <a:lstStyle/>
        <a:p>
          <a:endParaRPr lang="ru-RU"/>
        </a:p>
      </dgm:t>
    </dgm:pt>
    <dgm:pt modelId="{85189B74-FFD5-4821-9F7C-EA3F9947651B}" type="pres">
      <dgm:prSet presAssocID="{1208355B-036B-4259-B37E-9EAEB3E08262}" presName="Name0" presStyleCnt="0">
        <dgm:presLayoutVars>
          <dgm:dir/>
          <dgm:resizeHandles val="exact"/>
        </dgm:presLayoutVars>
      </dgm:prSet>
      <dgm:spPr/>
      <dgm:t>
        <a:bodyPr/>
        <a:lstStyle/>
        <a:p>
          <a:endParaRPr lang="ru-RU"/>
        </a:p>
      </dgm:t>
    </dgm:pt>
    <dgm:pt modelId="{52B0CC13-1E55-4306-84AF-D5141028EC64}" type="pres">
      <dgm:prSet presAssocID="{1208355B-036B-4259-B37E-9EAEB3E08262}" presName="cycle" presStyleCnt="0"/>
      <dgm:spPr/>
      <dgm:t>
        <a:bodyPr/>
        <a:lstStyle/>
        <a:p>
          <a:endParaRPr lang="ru-RU"/>
        </a:p>
      </dgm:t>
    </dgm:pt>
    <dgm:pt modelId="{42C27A72-51E8-450D-92FC-3DFC072425DD}" type="pres">
      <dgm:prSet presAssocID="{10CE827C-59CA-4723-99DE-0B09EB55E205}" presName="nodeFirstNode" presStyleLbl="node1" presStyleIdx="0" presStyleCnt="4" custScaleX="114388" custScaleY="66443" custRadScaleRad="107977" custRadScaleInc="-16901">
        <dgm:presLayoutVars>
          <dgm:bulletEnabled val="1"/>
        </dgm:presLayoutVars>
      </dgm:prSet>
      <dgm:spPr/>
      <dgm:t>
        <a:bodyPr/>
        <a:lstStyle/>
        <a:p>
          <a:endParaRPr lang="ru-RU"/>
        </a:p>
      </dgm:t>
    </dgm:pt>
    <dgm:pt modelId="{B50C64EB-BE3F-48E7-B171-E1F7C34690DF}" type="pres">
      <dgm:prSet presAssocID="{74CF9549-FA89-453F-968D-F91AD1D70DAF}" presName="sibTransFirstNode" presStyleLbl="bgShp" presStyleIdx="0" presStyleCnt="1" custLinFactNeighborX="6409" custLinFactNeighborY="8234"/>
      <dgm:spPr/>
      <dgm:t>
        <a:bodyPr/>
        <a:lstStyle/>
        <a:p>
          <a:endParaRPr lang="ru-RU"/>
        </a:p>
      </dgm:t>
    </dgm:pt>
    <dgm:pt modelId="{2A7D6AF9-F9C1-43C2-9974-D5FCB9396AD2}" type="pres">
      <dgm:prSet presAssocID="{61340FB5-A981-47B5-B352-F583DA73D5FF}" presName="nodeFollowingNodes" presStyleLbl="node1" presStyleIdx="1" presStyleCnt="4" custScaleX="102899" custScaleY="144742" custRadScaleRad="99737" custRadScaleInc="-2885">
        <dgm:presLayoutVars>
          <dgm:bulletEnabled val="1"/>
        </dgm:presLayoutVars>
      </dgm:prSet>
      <dgm:spPr/>
      <dgm:t>
        <a:bodyPr/>
        <a:lstStyle/>
        <a:p>
          <a:endParaRPr lang="ru-RU"/>
        </a:p>
      </dgm:t>
    </dgm:pt>
    <dgm:pt modelId="{B3151DDA-B04F-45FC-8DF6-A71C7A661D68}" type="pres">
      <dgm:prSet presAssocID="{E2C4203E-C1D4-460B-93BA-C4CB0CF90EE4}" presName="nodeFollowingNodes" presStyleLbl="node1" presStyleIdx="2" presStyleCnt="4" custScaleX="145428" custScaleY="65380">
        <dgm:presLayoutVars>
          <dgm:bulletEnabled val="1"/>
        </dgm:presLayoutVars>
      </dgm:prSet>
      <dgm:spPr/>
      <dgm:t>
        <a:bodyPr/>
        <a:lstStyle/>
        <a:p>
          <a:endParaRPr lang="ru-RU"/>
        </a:p>
      </dgm:t>
    </dgm:pt>
    <dgm:pt modelId="{CB3D227D-AC33-42B8-A822-7D231CB3E58B}" type="pres">
      <dgm:prSet presAssocID="{AE595F37-1D39-4D53-9D75-0F356F2F9B4E}" presName="nodeFollowingNodes" presStyleLbl="node1" presStyleIdx="3" presStyleCnt="4" custScaleX="92790" custScaleY="114869" custRadScaleRad="95430" custRadScaleInc="994">
        <dgm:presLayoutVars>
          <dgm:bulletEnabled val="1"/>
        </dgm:presLayoutVars>
      </dgm:prSet>
      <dgm:spPr/>
      <dgm:t>
        <a:bodyPr/>
        <a:lstStyle/>
        <a:p>
          <a:endParaRPr lang="ru-RU"/>
        </a:p>
      </dgm:t>
    </dgm:pt>
  </dgm:ptLst>
  <dgm:cxnLst>
    <dgm:cxn modelId="{CD1B7FF3-35BC-48D7-9F90-FE7A7B282FC8}" type="presOf" srcId="{E2C4203E-C1D4-460B-93BA-C4CB0CF90EE4}" destId="{B3151DDA-B04F-45FC-8DF6-A71C7A661D68}" srcOrd="0" destOrd="0" presId="urn:microsoft.com/office/officeart/2005/8/layout/cycle3"/>
    <dgm:cxn modelId="{4E73C953-D6BC-4E5F-834B-A032227F0584}" srcId="{1208355B-036B-4259-B37E-9EAEB3E08262}" destId="{61340FB5-A981-47B5-B352-F583DA73D5FF}" srcOrd="1" destOrd="0" parTransId="{698DFB3C-79BD-4F0A-A0CE-380D6461AD21}" sibTransId="{34A85882-3BB4-4201-8032-01005DF9EFEB}"/>
    <dgm:cxn modelId="{B9F17C28-51CD-4771-A033-9A0AF30FAD4C}" srcId="{1208355B-036B-4259-B37E-9EAEB3E08262}" destId="{AE595F37-1D39-4D53-9D75-0F356F2F9B4E}" srcOrd="3" destOrd="0" parTransId="{4CD4F4A7-A107-40B4-8E7D-CEBF0E175D0E}" sibTransId="{97D82C60-86A1-4FB3-A10D-0281288AD566}"/>
    <dgm:cxn modelId="{3929E2A4-9646-4BE1-97F5-2CE905FA2246}" type="presOf" srcId="{61340FB5-A981-47B5-B352-F583DA73D5FF}" destId="{2A7D6AF9-F9C1-43C2-9974-D5FCB9396AD2}" srcOrd="0" destOrd="0" presId="urn:microsoft.com/office/officeart/2005/8/layout/cycle3"/>
    <dgm:cxn modelId="{ADDE531F-C330-4808-B1C3-330804BE9976}" srcId="{1208355B-036B-4259-B37E-9EAEB3E08262}" destId="{E2C4203E-C1D4-460B-93BA-C4CB0CF90EE4}" srcOrd="2" destOrd="0" parTransId="{3B907375-D4DE-4F2E-9CDF-E37D22F140F5}" sibTransId="{8A4719FD-DAF4-4890-87C6-273AB0D8188E}"/>
    <dgm:cxn modelId="{DD43E75A-6AC7-4D0A-9B6C-DC220E2C7DA6}" type="presOf" srcId="{1208355B-036B-4259-B37E-9EAEB3E08262}" destId="{85189B74-FFD5-4821-9F7C-EA3F9947651B}" srcOrd="0" destOrd="0" presId="urn:microsoft.com/office/officeart/2005/8/layout/cycle3"/>
    <dgm:cxn modelId="{ED9909DF-6ADE-44FD-AC71-2E59EC780524}" type="presOf" srcId="{74CF9549-FA89-453F-968D-F91AD1D70DAF}" destId="{B50C64EB-BE3F-48E7-B171-E1F7C34690DF}" srcOrd="0" destOrd="0" presId="urn:microsoft.com/office/officeart/2005/8/layout/cycle3"/>
    <dgm:cxn modelId="{F89AF747-6E35-4114-926B-6BC81DD45DE0}" srcId="{1208355B-036B-4259-B37E-9EAEB3E08262}" destId="{10CE827C-59CA-4723-99DE-0B09EB55E205}" srcOrd="0" destOrd="0" parTransId="{01FDE134-ACC4-45EE-B6D3-CAC35B8B8709}" sibTransId="{74CF9549-FA89-453F-968D-F91AD1D70DAF}"/>
    <dgm:cxn modelId="{B66CB28F-1677-408F-AC87-0DD4A54C7716}" type="presOf" srcId="{AE595F37-1D39-4D53-9D75-0F356F2F9B4E}" destId="{CB3D227D-AC33-42B8-A822-7D231CB3E58B}" srcOrd="0" destOrd="0" presId="urn:microsoft.com/office/officeart/2005/8/layout/cycle3"/>
    <dgm:cxn modelId="{8A069815-326E-4978-8EA8-43AF09CA9661}" type="presOf" srcId="{10CE827C-59CA-4723-99DE-0B09EB55E205}" destId="{42C27A72-51E8-450D-92FC-3DFC072425DD}" srcOrd="0" destOrd="0" presId="urn:microsoft.com/office/officeart/2005/8/layout/cycle3"/>
    <dgm:cxn modelId="{C68D9B1C-42D2-4EBF-9AF5-7DCEA658BC8E}" type="presParOf" srcId="{85189B74-FFD5-4821-9F7C-EA3F9947651B}" destId="{52B0CC13-1E55-4306-84AF-D5141028EC64}" srcOrd="0" destOrd="0" presId="urn:microsoft.com/office/officeart/2005/8/layout/cycle3"/>
    <dgm:cxn modelId="{6E39E414-2CA1-46A5-940C-CEB3AB2654D8}" type="presParOf" srcId="{52B0CC13-1E55-4306-84AF-D5141028EC64}" destId="{42C27A72-51E8-450D-92FC-3DFC072425DD}" srcOrd="0" destOrd="0" presId="urn:microsoft.com/office/officeart/2005/8/layout/cycle3"/>
    <dgm:cxn modelId="{C5A92A89-10F2-4450-962E-D8E64C44639E}" type="presParOf" srcId="{52B0CC13-1E55-4306-84AF-D5141028EC64}" destId="{B50C64EB-BE3F-48E7-B171-E1F7C34690DF}" srcOrd="1" destOrd="0" presId="urn:microsoft.com/office/officeart/2005/8/layout/cycle3"/>
    <dgm:cxn modelId="{1CF7E08C-2939-4671-943E-96D68EA46B56}" type="presParOf" srcId="{52B0CC13-1E55-4306-84AF-D5141028EC64}" destId="{2A7D6AF9-F9C1-43C2-9974-D5FCB9396AD2}" srcOrd="2" destOrd="0" presId="urn:microsoft.com/office/officeart/2005/8/layout/cycle3"/>
    <dgm:cxn modelId="{CD1DF76C-4AF0-4EA8-81EC-795705F8D49C}" type="presParOf" srcId="{52B0CC13-1E55-4306-84AF-D5141028EC64}" destId="{B3151DDA-B04F-45FC-8DF6-A71C7A661D68}" srcOrd="3" destOrd="0" presId="urn:microsoft.com/office/officeart/2005/8/layout/cycle3"/>
    <dgm:cxn modelId="{F632F19C-7BE1-45C7-A5D1-AE36E5801988}" type="presParOf" srcId="{52B0CC13-1E55-4306-84AF-D5141028EC64}" destId="{CB3D227D-AC33-42B8-A822-7D231CB3E58B}" srcOrd="4" destOrd="0" presId="urn:microsoft.com/office/officeart/2005/8/layout/cycle3"/>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64EB-BE3F-48E7-B171-E1F7C34690DF}">
      <dsp:nvSpPr>
        <dsp:cNvPr id="0" name=""/>
        <dsp:cNvSpPr/>
      </dsp:nvSpPr>
      <dsp:spPr>
        <a:xfrm>
          <a:off x="970486" y="-75175"/>
          <a:ext cx="6284324" cy="6284324"/>
        </a:xfrm>
        <a:prstGeom prst="circularArrow">
          <a:avLst>
            <a:gd name="adj1" fmla="val 4668"/>
            <a:gd name="adj2" fmla="val 272909"/>
            <a:gd name="adj3" fmla="val 12254590"/>
            <a:gd name="adj4" fmla="val 18440248"/>
            <a:gd name="adj5" fmla="val 4847"/>
          </a:avLst>
        </a:prstGeom>
        <a:gradFill rotWithShape="0">
          <a:gsLst>
            <a:gs pos="0">
              <a:schemeClr val="accent1">
                <a:tint val="40000"/>
                <a:hueOff val="0"/>
                <a:satOff val="0"/>
                <a:lumOff val="0"/>
                <a:alphaOff val="0"/>
                <a:satMod val="89000"/>
                <a:lumMod val="91000"/>
              </a:schemeClr>
            </a:gs>
            <a:gs pos="25000">
              <a:schemeClr val="accent1">
                <a:tint val="40000"/>
                <a:hueOff val="0"/>
                <a:satOff val="0"/>
                <a:lumOff val="0"/>
                <a:alphaOff val="0"/>
                <a:lumMod val="69000"/>
              </a:schemeClr>
            </a:gs>
          </a:gsLst>
          <a:lin ang="5400000" scaled="0"/>
        </a:gradFill>
        <a:ln>
          <a:noFill/>
        </a:ln>
        <a:effectLst/>
        <a:scene3d>
          <a:camera prst="orthographicFront"/>
          <a:lightRig rig="threePt" dir="t">
            <a:rot lat="0" lon="0" rev="7500000"/>
          </a:lightRig>
        </a:scene3d>
        <a:sp3d z="-152400" extrusionH="63500">
          <a:bevelT w="144450" h="152400"/>
          <a:bevelB h="120650"/>
          <a:contourClr>
            <a:schemeClr val="bg1"/>
          </a:contourClr>
        </a:sp3d>
      </dsp:spPr>
      <dsp:style>
        <a:lnRef idx="0">
          <a:scrgbClr r="0" g="0" b="0"/>
        </a:lnRef>
        <a:fillRef idx="3">
          <a:scrgbClr r="0" g="0" b="0"/>
        </a:fillRef>
        <a:effectRef idx="0">
          <a:scrgbClr r="0" g="0" b="0"/>
        </a:effectRef>
        <a:fontRef idx="minor"/>
      </dsp:style>
    </dsp:sp>
    <dsp:sp modelId="{42C27A72-51E8-450D-92FC-3DFC072425DD}">
      <dsp:nvSpPr>
        <dsp:cNvPr id="0" name=""/>
        <dsp:cNvSpPr/>
      </dsp:nvSpPr>
      <dsp:spPr>
        <a:xfrm>
          <a:off x="1340805" y="289510"/>
          <a:ext cx="4738161" cy="1376095"/>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ru-RU" sz="2400" b="1" i="1" kern="1200" dirty="0" smtClean="0">
              <a:latin typeface="Times New Roman" pitchFamily="18" charset="0"/>
            </a:rPr>
            <a:t>Плановая мощность 95 коек. </a:t>
          </a:r>
          <a:endParaRPr kumimoji="0" lang="en-US" sz="2400" b="1" i="1" kern="1200" dirty="0" smtClean="0">
            <a:latin typeface="Times New Roman" pitchFamily="18" charset="0"/>
          </a:endParaRPr>
        </a:p>
        <a:p>
          <a:pPr lvl="0" algn="ctr" defTabSz="1066800">
            <a:lnSpc>
              <a:spcPct val="90000"/>
            </a:lnSpc>
            <a:spcBef>
              <a:spcPct val="0"/>
            </a:spcBef>
            <a:spcAft>
              <a:spcPct val="35000"/>
            </a:spcAft>
          </a:pPr>
          <a:r>
            <a:rPr kumimoji="0" lang="ru-RU" sz="2400" b="1" i="1" kern="1200" dirty="0" smtClean="0">
              <a:latin typeface="Times New Roman" pitchFamily="18" charset="0"/>
            </a:rPr>
            <a:t>Переход на ПХВ с сентября 2012 года</a:t>
          </a:r>
          <a:r>
            <a:rPr kumimoji="0" lang="ru-RU" sz="2000" b="1" i="1" kern="1200" dirty="0" smtClean="0">
              <a:latin typeface="Times New Roman" pitchFamily="18" charset="0"/>
            </a:rPr>
            <a:t>.</a:t>
          </a:r>
          <a:endParaRPr lang="ru-RU" sz="2000" kern="1200" dirty="0"/>
        </a:p>
      </dsp:txBody>
      <dsp:txXfrm>
        <a:off x="1407980" y="356685"/>
        <a:ext cx="4603811" cy="1241745"/>
      </dsp:txXfrm>
    </dsp:sp>
    <dsp:sp modelId="{2A7D6AF9-F9C1-43C2-9974-D5FCB9396AD2}">
      <dsp:nvSpPr>
        <dsp:cNvPr id="0" name=""/>
        <dsp:cNvSpPr/>
      </dsp:nvSpPr>
      <dsp:spPr>
        <a:xfrm>
          <a:off x="4341419" y="1778859"/>
          <a:ext cx="4262266" cy="299774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Кроме  того:</a:t>
          </a:r>
          <a:endParaRPr lang="ru-RU" sz="1800" b="1" kern="1200" dirty="0" smtClean="0">
            <a:latin typeface="Times New Roman" pitchFamily="18" charset="0"/>
            <a:cs typeface="Times New Roman" pitchFamily="18" charset="0"/>
          </a:endParaRP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Отделение реанимации   -  6 коек;</a:t>
          </a: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Отделение новорожденных – 60 коек (из них 6 реанимационных, 7 коек для недоношенных и 3 койки для детей с экстремально массой тела)</a:t>
          </a:r>
        </a:p>
        <a:p>
          <a:pPr lvl="0" algn="l" defTabSz="800100">
            <a:lnSpc>
              <a:spcPct val="90000"/>
            </a:lnSpc>
            <a:spcBef>
              <a:spcPct val="0"/>
            </a:spcBef>
            <a:spcAft>
              <a:spcPct val="35000"/>
            </a:spcAft>
          </a:pPr>
          <a:r>
            <a:rPr kumimoji="0" lang="ru-RU" sz="1800" b="1" i="1" kern="1200" dirty="0" err="1" smtClean="0">
              <a:latin typeface="Times New Roman" pitchFamily="18" charset="0"/>
              <a:cs typeface="Times New Roman" pitchFamily="18" charset="0"/>
            </a:rPr>
            <a:t>Клинико</a:t>
          </a:r>
          <a:r>
            <a:rPr kumimoji="0" lang="ru-RU" sz="1800" b="1" i="1" kern="1200" dirty="0" smtClean="0">
              <a:latin typeface="Times New Roman" pitchFamily="18" charset="0"/>
              <a:cs typeface="Times New Roman" pitchFamily="18" charset="0"/>
            </a:rPr>
            <a:t> – диагностическая лаборатория</a:t>
          </a:r>
        </a:p>
        <a:p>
          <a:pPr lvl="0" algn="l" defTabSz="800100">
            <a:lnSpc>
              <a:spcPct val="90000"/>
            </a:lnSpc>
            <a:spcBef>
              <a:spcPct val="0"/>
            </a:spcBef>
            <a:spcAft>
              <a:spcPct val="35000"/>
            </a:spcAft>
          </a:pPr>
          <a:r>
            <a:rPr kumimoji="0" lang="ru-RU" sz="1800" b="1" i="1" kern="1200" dirty="0" smtClean="0">
              <a:latin typeface="Times New Roman" pitchFamily="18" charset="0"/>
              <a:cs typeface="Times New Roman" pitchFamily="18" charset="0"/>
            </a:rPr>
            <a:t> Кабинет </a:t>
          </a:r>
          <a:r>
            <a:rPr kumimoji="0" lang="ru-RU" sz="1800" b="1" i="1" kern="1200" dirty="0" err="1" smtClean="0">
              <a:latin typeface="Times New Roman" pitchFamily="18" charset="0"/>
              <a:cs typeface="Times New Roman" pitchFamily="18" charset="0"/>
            </a:rPr>
            <a:t>пренатальной</a:t>
          </a:r>
          <a:r>
            <a:rPr kumimoji="0" lang="ru-RU" sz="1800" b="1" i="1" kern="1200" dirty="0" smtClean="0">
              <a:latin typeface="Times New Roman" pitchFamily="18" charset="0"/>
              <a:cs typeface="Times New Roman" pitchFamily="18" charset="0"/>
            </a:rPr>
            <a:t> диагностики </a:t>
          </a:r>
          <a:endParaRPr lang="ru-RU" sz="1800" kern="1200" dirty="0"/>
        </a:p>
      </dsp:txBody>
      <dsp:txXfrm>
        <a:off x="4487757" y="1925197"/>
        <a:ext cx="3969590" cy="2705064"/>
      </dsp:txXfrm>
    </dsp:sp>
    <dsp:sp modelId="{B3151DDA-B04F-45FC-8DF6-A71C7A661D68}">
      <dsp:nvSpPr>
        <dsp:cNvPr id="0" name=""/>
        <dsp:cNvSpPr/>
      </dsp:nvSpPr>
      <dsp:spPr>
        <a:xfrm>
          <a:off x="1211528" y="4938752"/>
          <a:ext cx="6023895" cy="1354080"/>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ru-RU" sz="2000" b="1" i="1" kern="1200" dirty="0" smtClean="0">
              <a:latin typeface="Times New Roman" pitchFamily="18" charset="0"/>
              <a:cs typeface="Times New Roman" pitchFamily="18" charset="0"/>
            </a:rPr>
            <a:t>Кафедра акушерства и гинекологии  </a:t>
          </a:r>
          <a:r>
            <a:rPr kumimoji="0" lang="ru-RU" sz="2000" b="1" i="1" kern="1200" dirty="0" err="1" smtClean="0">
              <a:latin typeface="Times New Roman" pitchFamily="18" charset="0"/>
              <a:cs typeface="Times New Roman" pitchFamily="18" charset="0"/>
            </a:rPr>
            <a:t>КазМУНО</a:t>
          </a:r>
          <a:r>
            <a:rPr lang="ru-RU" sz="2000" kern="1200" dirty="0" smtClean="0"/>
            <a:t> </a:t>
          </a:r>
          <a:r>
            <a:rPr kumimoji="0" lang="ru-RU" sz="2000" b="1" i="1" kern="1200" dirty="0" smtClean="0">
              <a:latin typeface="Times New Roman" pitchFamily="18" charset="0"/>
              <a:cs typeface="Times New Roman" pitchFamily="18" charset="0"/>
            </a:rPr>
            <a:t>, </a:t>
          </a:r>
          <a:endParaRPr kumimoji="0" lang="ru-RU" sz="2000" b="1" i="1" kern="1200" dirty="0" smtClean="0">
            <a:latin typeface="Times New Roman" pitchFamily="18" charset="0"/>
            <a:cs typeface="Times New Roman" pitchFamily="18" charset="0"/>
          </a:endParaRPr>
        </a:p>
        <a:p>
          <a:pPr lvl="0" algn="l" defTabSz="889000">
            <a:lnSpc>
              <a:spcPct val="90000"/>
            </a:lnSpc>
            <a:spcBef>
              <a:spcPct val="0"/>
            </a:spcBef>
            <a:spcAft>
              <a:spcPct val="35000"/>
            </a:spcAft>
          </a:pPr>
          <a:r>
            <a:rPr kumimoji="0" lang="ru-RU" sz="2000" b="1" i="1" kern="1200" dirty="0" smtClean="0">
              <a:latin typeface="Times New Roman" pitchFamily="18" charset="0"/>
              <a:cs typeface="Times New Roman" pitchFamily="18" charset="0"/>
            </a:rPr>
            <a:t>кафедра анестезиологии и реаниматологии </a:t>
          </a:r>
          <a:r>
            <a:rPr kumimoji="0" lang="ru-RU" sz="2000" b="1" i="1" kern="1200" dirty="0" err="1" smtClean="0">
              <a:latin typeface="Times New Roman" pitchFamily="18" charset="0"/>
              <a:cs typeface="Times New Roman" pitchFamily="18" charset="0"/>
            </a:rPr>
            <a:t>КазНМУ</a:t>
          </a:r>
          <a:r>
            <a:rPr kumimoji="0" lang="ru-RU" sz="2000" b="1" i="1" kern="1200" dirty="0" smtClean="0">
              <a:latin typeface="Times New Roman" pitchFamily="18" charset="0"/>
              <a:cs typeface="Times New Roman" pitchFamily="18" charset="0"/>
            </a:rPr>
            <a:t>  .</a:t>
          </a:r>
          <a:endParaRPr lang="ru-RU" sz="2000" kern="1200" dirty="0"/>
        </a:p>
      </dsp:txBody>
      <dsp:txXfrm>
        <a:off x="1277629" y="5004853"/>
        <a:ext cx="5891693" cy="1221878"/>
      </dsp:txXfrm>
    </dsp:sp>
    <dsp:sp modelId="{CB3D227D-AC33-42B8-A822-7D231CB3E58B}">
      <dsp:nvSpPr>
        <dsp:cNvPr id="0" name=""/>
        <dsp:cNvSpPr/>
      </dsp:nvSpPr>
      <dsp:spPr>
        <a:xfrm>
          <a:off x="148509" y="2142884"/>
          <a:ext cx="3843532" cy="2379042"/>
        </a:xfrm>
        <a:prstGeom prst="roundRect">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ru-RU" sz="1800" b="1" i="1" kern="1200" dirty="0" smtClean="0">
              <a:latin typeface="Times New Roman" pitchFamily="18" charset="0"/>
            </a:rPr>
            <a:t>Имеет структурные подразделения:</a:t>
          </a:r>
          <a:endParaRPr lang="ru-RU" sz="1800" b="1" kern="1200" dirty="0" smtClean="0"/>
        </a:p>
        <a:p>
          <a:pPr lvl="0" algn="ctr" defTabSz="800100">
            <a:lnSpc>
              <a:spcPct val="90000"/>
            </a:lnSpc>
            <a:spcBef>
              <a:spcPct val="0"/>
            </a:spcBef>
            <a:spcAft>
              <a:spcPct val="35000"/>
            </a:spcAft>
          </a:pPr>
          <a:r>
            <a:rPr lang="ru-RU" sz="1800" b="1" i="1" kern="1200" dirty="0" smtClean="0">
              <a:latin typeface="Times New Roman" pitchFamily="18" charset="0"/>
            </a:rPr>
            <a:t>П</a:t>
          </a:r>
          <a:r>
            <a:rPr kumimoji="0" lang="ru-RU" sz="1800" b="1" i="1" kern="1200" dirty="0" smtClean="0">
              <a:latin typeface="Times New Roman" pitchFamily="18" charset="0"/>
            </a:rPr>
            <a:t>атология беременных  -     30 коек</a:t>
          </a:r>
        </a:p>
        <a:p>
          <a:pPr lvl="0" algn="ctr" defTabSz="800100">
            <a:lnSpc>
              <a:spcPct val="90000"/>
            </a:lnSpc>
            <a:spcBef>
              <a:spcPct val="0"/>
            </a:spcBef>
            <a:spcAft>
              <a:spcPct val="35000"/>
            </a:spcAft>
          </a:pPr>
          <a:r>
            <a:rPr kumimoji="0" lang="ru-RU" sz="1800" b="1" i="1" kern="1200" dirty="0" smtClean="0">
              <a:latin typeface="Times New Roman" pitchFamily="18" charset="0"/>
            </a:rPr>
            <a:t> Гинекология для взрослых 5 коек</a:t>
          </a:r>
        </a:p>
        <a:p>
          <a:pPr lvl="0" algn="ctr" defTabSz="800100">
            <a:lnSpc>
              <a:spcPct val="90000"/>
            </a:lnSpc>
            <a:spcBef>
              <a:spcPct val="0"/>
            </a:spcBef>
            <a:spcAft>
              <a:spcPct val="35000"/>
            </a:spcAft>
          </a:pPr>
          <a:r>
            <a:rPr kumimoji="0" lang="ru-RU" sz="1800" b="1" i="1" kern="1200" dirty="0" smtClean="0">
              <a:latin typeface="Times New Roman" pitchFamily="18" charset="0"/>
            </a:rPr>
            <a:t>Послеродовое отделение -     60 коек</a:t>
          </a:r>
        </a:p>
        <a:p>
          <a:pPr lvl="0" algn="ctr" defTabSz="800100">
            <a:lnSpc>
              <a:spcPct val="90000"/>
            </a:lnSpc>
            <a:spcBef>
              <a:spcPct val="0"/>
            </a:spcBef>
            <a:spcAft>
              <a:spcPct val="35000"/>
            </a:spcAft>
          </a:pPr>
          <a:r>
            <a:rPr kumimoji="0" lang="ru-RU" sz="1800" b="1" i="1" kern="1200" dirty="0" smtClean="0">
              <a:latin typeface="Times New Roman" pitchFamily="18" charset="0"/>
            </a:rPr>
            <a:t>Платное отделение на 10 коек</a:t>
          </a:r>
          <a:endParaRPr lang="ru-RU" sz="1800" kern="1200" dirty="0"/>
        </a:p>
      </dsp:txBody>
      <dsp:txXfrm>
        <a:off x="264644" y="2259019"/>
        <a:ext cx="3611262" cy="214677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295"/>
          </a:xfrm>
          <a:prstGeom prst="rect">
            <a:avLst/>
          </a:prstGeom>
        </p:spPr>
        <p:txBody>
          <a:bodyPr vert="horz" lIns="91427" tIns="45714" rIns="91427" bIns="45714" rtlCol="0"/>
          <a:lstStyle>
            <a:lvl1pPr algn="l">
              <a:defRPr sz="1200"/>
            </a:lvl1pPr>
          </a:lstStyle>
          <a:p>
            <a:endParaRPr lang="ru-RU"/>
          </a:p>
        </p:txBody>
      </p:sp>
      <p:sp>
        <p:nvSpPr>
          <p:cNvPr id="3" name="Дата 2"/>
          <p:cNvSpPr>
            <a:spLocks noGrp="1"/>
          </p:cNvSpPr>
          <p:nvPr>
            <p:ph type="dt" idx="1"/>
          </p:nvPr>
        </p:nvSpPr>
        <p:spPr>
          <a:xfrm>
            <a:off x="3850443" y="0"/>
            <a:ext cx="2945659" cy="498295"/>
          </a:xfrm>
          <a:prstGeom prst="rect">
            <a:avLst/>
          </a:prstGeom>
        </p:spPr>
        <p:txBody>
          <a:bodyPr vert="horz" lIns="91427" tIns="45714" rIns="91427" bIns="45714" rtlCol="0"/>
          <a:lstStyle>
            <a:lvl1pPr algn="r">
              <a:defRPr sz="1200"/>
            </a:lvl1pPr>
          </a:lstStyle>
          <a:p>
            <a:fld id="{07D5387A-33BA-41AE-97CA-D588A03F926C}" type="datetimeFigureOut">
              <a:rPr lang="ru-RU" smtClean="0"/>
              <a:t>20.01.2017</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27" tIns="45714" rIns="91427" bIns="45714" rtlCol="0" anchor="ctr"/>
          <a:lstStyle/>
          <a:p>
            <a:endParaRPr lang="ru-RU"/>
          </a:p>
        </p:txBody>
      </p:sp>
      <p:sp>
        <p:nvSpPr>
          <p:cNvPr id="5" name="Заметки 4"/>
          <p:cNvSpPr>
            <a:spLocks noGrp="1"/>
          </p:cNvSpPr>
          <p:nvPr>
            <p:ph type="body" sz="quarter" idx="3"/>
          </p:nvPr>
        </p:nvSpPr>
        <p:spPr>
          <a:xfrm>
            <a:off x="679768" y="4779487"/>
            <a:ext cx="5438140" cy="3910489"/>
          </a:xfrm>
          <a:prstGeom prst="rect">
            <a:avLst/>
          </a:prstGeom>
        </p:spPr>
        <p:txBody>
          <a:bodyPr vert="horz" lIns="91427" tIns="45714" rIns="91427"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3107"/>
            <a:ext cx="2945659" cy="498294"/>
          </a:xfrm>
          <a:prstGeom prst="rect">
            <a:avLst/>
          </a:prstGeom>
        </p:spPr>
        <p:txBody>
          <a:bodyPr vert="horz" lIns="91427" tIns="45714" rIns="91427"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3107"/>
            <a:ext cx="2945659" cy="498294"/>
          </a:xfrm>
          <a:prstGeom prst="rect">
            <a:avLst/>
          </a:prstGeom>
        </p:spPr>
        <p:txBody>
          <a:bodyPr vert="horz" lIns="91427" tIns="45714" rIns="91427" bIns="45714" rtlCol="0" anchor="b"/>
          <a:lstStyle>
            <a:lvl1pPr algn="r">
              <a:defRPr sz="1200"/>
            </a:lvl1pPr>
          </a:lstStyle>
          <a:p>
            <a:fld id="{EA167D16-4358-4DB5-A957-2E82AB74742C}" type="slidenum">
              <a:rPr lang="ru-RU" smtClean="0"/>
              <a:t>‹#›</a:t>
            </a:fld>
            <a:endParaRPr lang="ru-RU"/>
          </a:p>
        </p:txBody>
      </p:sp>
    </p:spTree>
    <p:extLst>
      <p:ext uri="{BB962C8B-B14F-4D97-AF65-F5344CB8AC3E}">
        <p14:creationId xmlns:p14="http://schemas.microsoft.com/office/powerpoint/2010/main" val="405497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направлений государственной политики на данном этапе развития Республики Казахстан является улучшение уровня состояния здоровья народа, которое определяет меру социально-экономического, культурного и индустриального развития страны. Деятельность системы здравоохранения осуществляется в рамках Государственной программы реформирования и развития здравоохранения Республики Казахстан «</a:t>
            </a:r>
            <a:r>
              <a:rPr lang="ru-RU" dirty="0" err="1"/>
              <a:t>Саламатты</a:t>
            </a:r>
            <a:r>
              <a:rPr lang="ru-RU" dirty="0"/>
              <a:t> Казахстан» на 2011-2015 гг., Стратегия «Казахстан -2050», Послание Президента « </a:t>
            </a:r>
            <a:r>
              <a:rPr lang="ru-RU" dirty="0" err="1"/>
              <a:t>Нурлы</a:t>
            </a:r>
            <a:r>
              <a:rPr lang="ru-RU" dirty="0"/>
              <a:t> </a:t>
            </a:r>
            <a:r>
              <a:rPr lang="ru-RU" dirty="0" err="1"/>
              <a:t>Жол</a:t>
            </a:r>
            <a:r>
              <a:rPr lang="ru-RU" dirty="0"/>
              <a:t>» и Стратегического плана развития здравоохранения </a:t>
            </a:r>
            <a:r>
              <a:rPr lang="ru-RU" dirty="0" err="1"/>
              <a:t>г.Алматы</a:t>
            </a:r>
            <a:r>
              <a:rPr lang="ru-RU" dirty="0"/>
              <a:t> на 2011-2015 гг. Основными направлениями указанной Программы является доступность, своевременность, качество и преемственность оказания медицинской помощи населению. </a:t>
            </a:r>
          </a:p>
          <a:p>
            <a:r>
              <a:rPr lang="ru-RU" dirty="0"/>
              <a:t>	В соответствии с Государственной программой реформирования здравоохранения в нашей клинике  разработан и утвержден план неотложных мероприятий по снижению материнской и перинатальной заболеваемости и смертности, предусматривающий целенаправленную работу по повышению профессионализма кадров, внедрение передовых перинатальных технологий в рамках программы «Безопасное материнство». Клиника тесна работает с кафедрой анестезиологией и реаниматологии </a:t>
            </a:r>
            <a:r>
              <a:rPr lang="ru-RU" dirty="0" err="1"/>
              <a:t>КазНМУ</a:t>
            </a:r>
            <a:r>
              <a:rPr lang="ru-RU" dirty="0"/>
              <a:t> им С.Ж. </a:t>
            </a:r>
            <a:r>
              <a:rPr lang="ru-RU" dirty="0" err="1"/>
              <a:t>Асфендиярова</a:t>
            </a:r>
            <a:r>
              <a:rPr lang="ru-RU" dirty="0"/>
              <a:t> и кафедрой АГИУВ</a:t>
            </a:r>
          </a:p>
          <a:p>
            <a:pPr defTabSz="914266">
              <a:defRPr/>
            </a:pPr>
            <a:r>
              <a:rPr lang="ru-RU" dirty="0"/>
              <a:t> В 2014г. родильный дом прошел аккредитацию на 2 года.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a:t>
            </a:fld>
            <a:endParaRPr lang="ru-RU"/>
          </a:p>
        </p:txBody>
      </p:sp>
    </p:spTree>
    <p:extLst>
      <p:ext uri="{BB962C8B-B14F-4D97-AF65-F5344CB8AC3E}">
        <p14:creationId xmlns:p14="http://schemas.microsoft.com/office/powerpoint/2010/main" val="356527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2850">
              <a:lnSpc>
                <a:spcPct val="90000"/>
              </a:lnSpc>
              <a:spcBef>
                <a:spcPct val="20000"/>
              </a:spcBef>
            </a:pPr>
            <a:r>
              <a:rPr lang="ru-RU" dirty="0" err="1" smtClean="0">
                <a:solidFill>
                  <a:schemeClr val="lt1"/>
                </a:solidFill>
                <a:latin typeface="Times New Roman" pitchFamily="18" charset="0"/>
              </a:rPr>
              <a:t>Категорийность</a:t>
            </a:r>
            <a:r>
              <a:rPr lang="ru-RU" dirty="0" smtClean="0">
                <a:solidFill>
                  <a:schemeClr val="lt1"/>
                </a:solidFill>
                <a:latin typeface="Times New Roman" pitchFamily="18" charset="0"/>
              </a:rPr>
              <a:t> среднего </a:t>
            </a:r>
            <a:r>
              <a:rPr lang="ru-RU" dirty="0" err="1" smtClean="0">
                <a:solidFill>
                  <a:schemeClr val="lt1"/>
                </a:solidFill>
                <a:latin typeface="Times New Roman" pitchFamily="18" charset="0"/>
              </a:rPr>
              <a:t>мед.персонала</a:t>
            </a:r>
            <a:r>
              <a:rPr lang="ru-RU" dirty="0" smtClean="0">
                <a:solidFill>
                  <a:schemeClr val="lt1"/>
                </a:solidFill>
                <a:latin typeface="Times New Roman" pitchFamily="18" charset="0"/>
              </a:rPr>
              <a:t> снизилось. (в свези с выходом в декрет, и не способностью потвердеть категорию)</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10</a:t>
            </a:fld>
            <a:endParaRPr lang="ru-RU"/>
          </a:p>
        </p:txBody>
      </p:sp>
    </p:spTree>
    <p:extLst>
      <p:ext uri="{BB962C8B-B14F-4D97-AF65-F5344CB8AC3E}">
        <p14:creationId xmlns:p14="http://schemas.microsoft.com/office/powerpoint/2010/main" val="87530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11</a:t>
            </a:fld>
            <a:endParaRPr lang="ru-RU"/>
          </a:p>
        </p:txBody>
      </p:sp>
    </p:spTree>
    <p:extLst>
      <p:ext uri="{BB962C8B-B14F-4D97-AF65-F5344CB8AC3E}">
        <p14:creationId xmlns:p14="http://schemas.microsoft.com/office/powerpoint/2010/main" val="27132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a:t>
            </a:r>
            <a:r>
              <a:rPr lang="ru-RU" dirty="0" smtClean="0"/>
              <a:t>2015 </a:t>
            </a:r>
            <a:r>
              <a:rPr lang="ru-RU" dirty="0" smtClean="0"/>
              <a:t>году прошли обучение 26 человек</a:t>
            </a:r>
            <a:r>
              <a:rPr lang="ru-RU" baseline="0" dirty="0" smtClean="0"/>
              <a:t> на сумму 696,8 тыс. тенге в </a:t>
            </a:r>
            <a:r>
              <a:rPr lang="ru-RU" baseline="0" dirty="0" smtClean="0"/>
              <a:t>2016 </a:t>
            </a:r>
            <a:r>
              <a:rPr lang="ru-RU" baseline="0" dirty="0" smtClean="0"/>
              <a:t>году 30 человек на сумму 804,37 тыс. тенге</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12</a:t>
            </a:fld>
            <a:endParaRPr lang="ru-RU"/>
          </a:p>
        </p:txBody>
      </p:sp>
    </p:spTree>
    <p:extLst>
      <p:ext uri="{BB962C8B-B14F-4D97-AF65-F5344CB8AC3E}">
        <p14:creationId xmlns:p14="http://schemas.microsoft.com/office/powerpoint/2010/main" val="396184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связи с </a:t>
            </a:r>
            <a:r>
              <a:rPr lang="ru-RU" dirty="0" smtClean="0"/>
              <a:t>увеличением   </a:t>
            </a:r>
            <a:r>
              <a:rPr lang="ru-RU" dirty="0"/>
              <a:t>района обслуживания клиники по итогам года отмечается </a:t>
            </a:r>
            <a:r>
              <a:rPr lang="ru-RU" dirty="0" smtClean="0"/>
              <a:t>увеличение общего </a:t>
            </a:r>
            <a:r>
              <a:rPr lang="ru-RU" dirty="0"/>
              <a:t>количества родов с </a:t>
            </a:r>
            <a:r>
              <a:rPr lang="ru-RU" dirty="0" smtClean="0"/>
              <a:t>4335 </a:t>
            </a:r>
            <a:r>
              <a:rPr lang="ru-RU" dirty="0"/>
              <a:t>в </a:t>
            </a:r>
            <a:r>
              <a:rPr lang="ru-RU" dirty="0" smtClean="0"/>
              <a:t>2015 </a:t>
            </a:r>
            <a:r>
              <a:rPr lang="ru-RU" dirty="0"/>
              <a:t>г. до </a:t>
            </a:r>
            <a:r>
              <a:rPr lang="ru-RU" dirty="0" smtClean="0"/>
              <a:t>4755  </a:t>
            </a:r>
            <a:r>
              <a:rPr lang="ru-RU" dirty="0"/>
              <a:t>в истекшем году</a:t>
            </a:r>
            <a:r>
              <a:rPr lang="ru-RU" dirty="0" smtClean="0"/>
              <a:t>. ЧТО БОЛЬШЕ НА 420 СЛУЧАЕВ </a:t>
            </a:r>
          </a:p>
          <a:p>
            <a:endParaRPr lang="ru-RU" dirty="0"/>
          </a:p>
          <a:p>
            <a:r>
              <a:rPr lang="ru-RU" dirty="0"/>
              <a:t>Первое ранговое место в структуре родов занимают  роды в сроке 37-42 недели </a:t>
            </a:r>
            <a:r>
              <a:rPr lang="ru-RU" dirty="0" smtClean="0"/>
              <a:t>96,6% </a:t>
            </a:r>
            <a:r>
              <a:rPr lang="ru-RU" dirty="0"/>
              <a:t>случаев, преждевременные роды находятся на втором месте – </a:t>
            </a:r>
            <a:r>
              <a:rPr lang="ru-RU" dirty="0" smtClean="0"/>
              <a:t>3,1%, </a:t>
            </a:r>
            <a:r>
              <a:rPr lang="ru-RU" dirty="0"/>
              <a:t>запоздалые составили </a:t>
            </a:r>
            <a:r>
              <a:rPr lang="ru-RU" dirty="0" smtClean="0"/>
              <a:t>0,3% ,домашние роды 0,3% </a:t>
            </a:r>
            <a:r>
              <a:rPr lang="ru-RU" dirty="0"/>
              <a:t>.</a:t>
            </a:r>
          </a:p>
          <a:p>
            <a:r>
              <a:rPr lang="ru-RU" dirty="0"/>
              <a:t>В отчетном </a:t>
            </a:r>
            <a:r>
              <a:rPr lang="ru-RU" dirty="0" smtClean="0"/>
              <a:t>2016 </a:t>
            </a:r>
            <a:r>
              <a:rPr lang="ru-RU" dirty="0"/>
              <a:t>г. в родильном доме было </a:t>
            </a:r>
            <a:r>
              <a:rPr lang="ru-RU" dirty="0" err="1"/>
              <a:t>родоразрешены</a:t>
            </a:r>
            <a:r>
              <a:rPr lang="ru-RU" dirty="0"/>
              <a:t> </a:t>
            </a:r>
            <a:r>
              <a:rPr lang="ru-RU" dirty="0" smtClean="0"/>
              <a:t>45 необследованных </a:t>
            </a:r>
            <a:r>
              <a:rPr lang="ru-RU" dirty="0"/>
              <a:t>пациенток с частотой </a:t>
            </a:r>
            <a:r>
              <a:rPr lang="ru-RU" dirty="0" smtClean="0"/>
              <a:t>0,7% </a:t>
            </a:r>
            <a:r>
              <a:rPr lang="ru-RU" dirty="0"/>
              <a:t>(в </a:t>
            </a:r>
            <a:r>
              <a:rPr lang="ru-RU" dirty="0" smtClean="0"/>
              <a:t>2015 </a:t>
            </a:r>
            <a:r>
              <a:rPr lang="ru-RU" dirty="0"/>
              <a:t>г. – </a:t>
            </a:r>
            <a:r>
              <a:rPr lang="ru-RU" dirty="0" smtClean="0"/>
              <a:t>0,6% 25 </a:t>
            </a:r>
            <a:r>
              <a:rPr lang="ru-RU" dirty="0"/>
              <a:t>случаев</a:t>
            </a:r>
            <a:r>
              <a:rPr lang="ru-RU" dirty="0" smtClean="0"/>
              <a:t>). Это объясняется большой миграцией населения из села в город</a:t>
            </a:r>
            <a:endParaRPr lang="ru-RU" dirty="0"/>
          </a:p>
          <a:p>
            <a:r>
              <a:rPr lang="ru-RU" dirty="0"/>
              <a:t>	Согласно приказу №445 в нашем родильном доме зафиксировано </a:t>
            </a:r>
            <a:r>
              <a:rPr lang="ru-RU" dirty="0" smtClean="0"/>
              <a:t>92 </a:t>
            </a:r>
            <a:r>
              <a:rPr lang="ru-RU" dirty="0"/>
              <a:t>% партнерских родов; удельный вес родов, проведенных в положении «не на спине» -  98  % (рекомендуемые показатели более 80 и 95% соответственно). </a:t>
            </a:r>
          </a:p>
          <a:p>
            <a:r>
              <a:rPr lang="ru-RU" dirty="0"/>
              <a:t> </a:t>
            </a:r>
            <a:r>
              <a:rPr lang="ru-RU" b="1" dirty="0"/>
              <a:t>Из общего  </a:t>
            </a:r>
            <a:r>
              <a:rPr lang="ru-RU" b="1" dirty="0" smtClean="0"/>
              <a:t>4755 </a:t>
            </a:r>
            <a:r>
              <a:rPr lang="ru-RU" b="1" dirty="0"/>
              <a:t>родов  </a:t>
            </a:r>
            <a:r>
              <a:rPr lang="ru-RU" b="1" dirty="0" smtClean="0"/>
              <a:t>196 </a:t>
            </a:r>
            <a:r>
              <a:rPr lang="ru-RU" b="1" dirty="0"/>
              <a:t>прошли  через платное  отделение </a:t>
            </a:r>
          </a:p>
          <a:p>
            <a:r>
              <a:rPr lang="ru-RU" dirty="0" smtClean="0"/>
              <a:t>Основные показатели родильного дома</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13</a:t>
            </a:fld>
            <a:endParaRPr lang="ru-RU"/>
          </a:p>
        </p:txBody>
      </p:sp>
    </p:spTree>
    <p:extLst>
      <p:ext uri="{BB962C8B-B14F-4D97-AF65-F5344CB8AC3E}">
        <p14:creationId xmlns:p14="http://schemas.microsoft.com/office/powerpoint/2010/main" val="335346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a:t>
            </a:r>
          </a:p>
          <a:p>
            <a:r>
              <a:rPr lang="ru-RU" dirty="0"/>
              <a:t>	</a:t>
            </a:r>
            <a:r>
              <a:rPr lang="ru-RU" b="1" dirty="0"/>
              <a:t>ПРЕЖДЕВРЕМЕННЫЕ РОДЫ</a:t>
            </a:r>
            <a:r>
              <a:rPr lang="ru-RU" dirty="0"/>
              <a:t> в современном акушерстве до сих пор остаются актуальной проблемой, так как связаны с одной стороны высокими показателями перинатальной заболеваемости и смертности, с другой – колоссальными материальными и моральными затратами по выхаживанию недоношенных новорожденных как для родителей, так и для медицинского персонала клиники. За отчетный период в родильном доме №4 было зафиксировано </a:t>
            </a:r>
            <a:r>
              <a:rPr lang="ru-RU" dirty="0" smtClean="0"/>
              <a:t>148 </a:t>
            </a:r>
            <a:r>
              <a:rPr lang="ru-RU" dirty="0"/>
              <a:t>преждевременных родов (</a:t>
            </a:r>
            <a:r>
              <a:rPr lang="ru-RU" dirty="0" smtClean="0"/>
              <a:t>3,1%)</a:t>
            </a:r>
            <a:endParaRPr lang="ru-RU" dirty="0"/>
          </a:p>
          <a:p>
            <a:r>
              <a:rPr lang="ru-RU" dirty="0"/>
              <a:t>Анализ диаграммы показывает, что в клинике удалось уменьшить частоту преждевременных родов в с </a:t>
            </a:r>
            <a:r>
              <a:rPr lang="ru-RU" dirty="0" smtClean="0"/>
              <a:t>3,3 </a:t>
            </a:r>
            <a:r>
              <a:rPr lang="ru-RU" dirty="0"/>
              <a:t>% в </a:t>
            </a:r>
            <a:r>
              <a:rPr lang="ru-RU" dirty="0" smtClean="0"/>
              <a:t>2015г</a:t>
            </a:r>
            <a:r>
              <a:rPr lang="ru-RU" dirty="0"/>
              <a:t>. до </a:t>
            </a:r>
            <a:r>
              <a:rPr lang="ru-RU" dirty="0" smtClean="0"/>
              <a:t>3,1% </a:t>
            </a:r>
            <a:r>
              <a:rPr lang="ru-RU" dirty="0"/>
              <a:t>в отчетном, что связано с неукоснительным исполнением приказа УЗ о регионализации данного контингента в родовспомогательные стационары </a:t>
            </a:r>
            <a:r>
              <a:rPr lang="en-US" dirty="0"/>
              <a:t>III </a:t>
            </a:r>
            <a:r>
              <a:rPr lang="ru-RU" dirty="0"/>
              <a:t>уровня пациенток при сроках беременности менее 34 недель.</a:t>
            </a:r>
          </a:p>
          <a:p>
            <a:r>
              <a:rPr lang="ru-RU" dirty="0"/>
              <a:t>	Основной проблемой при преждевременных родах остается состояние здоровья и смертность недоношенных новорожденных. В настоящее время в стационаре улучшились условия и навыки медицинского персонала по выхаживанию недоношенных.</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14</a:t>
            </a:fld>
            <a:endParaRPr lang="ru-RU"/>
          </a:p>
        </p:txBody>
      </p:sp>
    </p:spTree>
    <p:extLst>
      <p:ext uri="{BB962C8B-B14F-4D97-AF65-F5344CB8AC3E}">
        <p14:creationId xmlns:p14="http://schemas.microsoft.com/office/powerpoint/2010/main" val="214881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видно распределение преждевременных родов в</a:t>
            </a:r>
            <a:r>
              <a:rPr lang="ru-RU" baseline="0" dirty="0" smtClean="0"/>
              <a:t> разрезе ЖК 1 место заняло ГП №9 – 26 </a:t>
            </a:r>
            <a:r>
              <a:rPr lang="ru-RU" baseline="0" dirty="0" err="1" smtClean="0"/>
              <a:t>сл</a:t>
            </a:r>
            <a:r>
              <a:rPr lang="ru-RU" baseline="0" dirty="0" smtClean="0"/>
              <a:t>,  второе место ГП 23 – 22 сл., 3 место ГП 25 – 16 сл.</a:t>
            </a:r>
          </a:p>
          <a:p>
            <a:r>
              <a:rPr lang="ru-RU" baseline="0" dirty="0" smtClean="0"/>
              <a:t>Высшее упомянутым ЖК просим доработать  данные показатели</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15</a:t>
            </a:fld>
            <a:endParaRPr lang="ru-RU"/>
          </a:p>
        </p:txBody>
      </p:sp>
    </p:spTree>
    <p:extLst>
      <p:ext uri="{BB962C8B-B14F-4D97-AF65-F5344CB8AC3E}">
        <p14:creationId xmlns:p14="http://schemas.microsoft.com/office/powerpoint/2010/main" val="236910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отчетном </a:t>
            </a:r>
            <a:r>
              <a:rPr lang="ru-RU" dirty="0" smtClean="0"/>
              <a:t>2016 </a:t>
            </a:r>
            <a:r>
              <a:rPr lang="ru-RU" dirty="0"/>
              <a:t>г. увеличилось  частота </a:t>
            </a:r>
            <a:r>
              <a:rPr lang="ru-RU" b="1" dirty="0"/>
              <a:t>ЗАПОЗДАЛЫХ РОДОВ</a:t>
            </a:r>
            <a:r>
              <a:rPr lang="ru-RU" dirty="0"/>
              <a:t> с </a:t>
            </a:r>
            <a:r>
              <a:rPr lang="ru-RU" dirty="0" smtClean="0"/>
              <a:t>0,2% </a:t>
            </a:r>
            <a:r>
              <a:rPr lang="ru-RU" dirty="0"/>
              <a:t>- в </a:t>
            </a:r>
            <a:r>
              <a:rPr lang="ru-RU" dirty="0" smtClean="0"/>
              <a:t>2015 </a:t>
            </a:r>
            <a:r>
              <a:rPr lang="ru-RU" dirty="0"/>
              <a:t>г. до </a:t>
            </a:r>
            <a:r>
              <a:rPr lang="ru-RU" dirty="0" smtClean="0"/>
              <a:t>0,3% </a:t>
            </a:r>
            <a:r>
              <a:rPr lang="ru-RU" dirty="0"/>
              <a:t>в истекшем. </a:t>
            </a:r>
            <a:r>
              <a:rPr lang="ru-RU" dirty="0" err="1" smtClean="0"/>
              <a:t>Перенашивание</a:t>
            </a:r>
            <a:r>
              <a:rPr lang="ru-RU" dirty="0" smtClean="0"/>
              <a:t> </a:t>
            </a:r>
            <a:r>
              <a:rPr lang="ru-RU" dirty="0"/>
              <a:t>беременности подтверждено у </a:t>
            </a:r>
            <a:r>
              <a:rPr lang="ru-RU" dirty="0" smtClean="0"/>
              <a:t>13  </a:t>
            </a:r>
            <a:r>
              <a:rPr lang="ru-RU" dirty="0"/>
              <a:t>пациенток. Во всех случаях отмечалась поздняя госпитализация беременных в сроках 42 недель. В связи с использованием современных эффективных методов подготовки организма к родам 8 пациентки были </a:t>
            </a:r>
            <a:r>
              <a:rPr lang="ru-RU" dirty="0" err="1"/>
              <a:t>родоразрешены</a:t>
            </a:r>
            <a:r>
              <a:rPr lang="ru-RU" dirty="0"/>
              <a:t> через естественные родовые пути.  </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16</a:t>
            </a:fld>
            <a:endParaRPr lang="ru-RU"/>
          </a:p>
        </p:txBody>
      </p:sp>
    </p:spTree>
    <p:extLst>
      <p:ext uri="{BB962C8B-B14F-4D97-AF65-F5344CB8AC3E}">
        <p14:creationId xmlns:p14="http://schemas.microsoft.com/office/powerpoint/2010/main" val="418102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данном графике Вы видите распределение запоздалых родов по женским консультациям.</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17</a:t>
            </a:fld>
            <a:endParaRPr lang="ru-RU"/>
          </a:p>
        </p:txBody>
      </p:sp>
    </p:spTree>
    <p:extLst>
      <p:ext uri="{BB962C8B-B14F-4D97-AF65-F5344CB8AC3E}">
        <p14:creationId xmlns:p14="http://schemas.microsoft.com/office/powerpoint/2010/main" val="107446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Частота пациенток после РОДОВ ВНЕ МЕДИЦИНСКОГО УЧРЕЖДЕНИЯ, </a:t>
            </a:r>
            <a:r>
              <a:rPr lang="ru-RU" dirty="0" smtClean="0"/>
              <a:t>На протяжение 3 лет уровень домашних родов остаётся на прежнем уровни 0,3% </a:t>
            </a:r>
            <a:endParaRPr lang="ru-RU" dirty="0"/>
          </a:p>
          <a:p>
            <a:r>
              <a:rPr lang="ru-RU" dirty="0"/>
              <a:t>Это, вероятно связано, со стремительными родами, поздний вызов скорой помощи, а также недостаточной просветительной работой о тревожных   признаках при беременности на уровне ЖК.</a:t>
            </a:r>
          </a:p>
          <a:p>
            <a:r>
              <a:rPr lang="ru-RU" dirty="0"/>
              <a:t>                   Таким образом, домашние роды в условиях сложности транспортировки представляют постоянную реальную угрозу, как материнской, так и перинатальной смертности.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18</a:t>
            </a:fld>
            <a:endParaRPr lang="ru-RU"/>
          </a:p>
        </p:txBody>
      </p:sp>
    </p:spTree>
    <p:extLst>
      <p:ext uri="{BB962C8B-B14F-4D97-AF65-F5344CB8AC3E}">
        <p14:creationId xmlns:p14="http://schemas.microsoft.com/office/powerpoint/2010/main" val="4228176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первом месте ГП 25 – 4 сл. ГП9</a:t>
            </a:r>
            <a:r>
              <a:rPr lang="ru-RU" baseline="0" dirty="0" smtClean="0"/>
              <a:t> – 3 </a:t>
            </a:r>
            <a:r>
              <a:rPr lang="ru-RU" baseline="0" dirty="0" err="1" smtClean="0"/>
              <a:t>сл</a:t>
            </a:r>
            <a:r>
              <a:rPr lang="ru-RU" baseline="0" dirty="0" smtClean="0"/>
              <a:t>, необследованные – 2 </a:t>
            </a:r>
            <a:r>
              <a:rPr lang="ru-RU" baseline="0" dirty="0" err="1" smtClean="0"/>
              <a:t>сл</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19</a:t>
            </a:fld>
            <a:endParaRPr lang="ru-RU"/>
          </a:p>
        </p:txBody>
      </p:sp>
    </p:spTree>
    <p:extLst>
      <p:ext uri="{BB962C8B-B14F-4D97-AF65-F5344CB8AC3E}">
        <p14:creationId xmlns:p14="http://schemas.microsoft.com/office/powerpoint/2010/main" val="242188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a:t>
            </a:fld>
            <a:endParaRPr lang="ru-RU"/>
          </a:p>
        </p:txBody>
      </p:sp>
    </p:spTree>
    <p:extLst>
      <p:ext uri="{BB962C8B-B14F-4D97-AF65-F5344CB8AC3E}">
        <p14:creationId xmlns:p14="http://schemas.microsoft.com/office/powerpoint/2010/main" val="334099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Низкий показатель родов многоплодной беременностью говорит об удовлетворительной работе по  профильной госпитализации данной категории пациенток на уровне ЖК.</a:t>
            </a:r>
          </a:p>
          <a:p>
            <a:r>
              <a:rPr lang="ru-RU" dirty="0" smtClean="0"/>
              <a:t>    1 случай - срочные оперативные роды в 38 недель.</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20</a:t>
            </a:fld>
            <a:endParaRPr lang="ru-RU"/>
          </a:p>
        </p:txBody>
      </p:sp>
    </p:spTree>
    <p:extLst>
      <p:ext uri="{BB962C8B-B14F-4D97-AF65-F5344CB8AC3E}">
        <p14:creationId xmlns:p14="http://schemas.microsoft.com/office/powerpoint/2010/main" val="1135906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КОНСЕРВАТИВНЫЕ РОДЫ С РУБЦОМ НА МАТКЕ</a:t>
            </a:r>
            <a:endParaRPr lang="ru-RU" dirty="0"/>
          </a:p>
          <a:p>
            <a:r>
              <a:rPr lang="ru-RU" dirty="0"/>
              <a:t>  </a:t>
            </a:r>
          </a:p>
          <a:p>
            <a:r>
              <a:rPr lang="ru-RU" sz="1200" i="1" kern="1200" dirty="0" smtClean="0">
                <a:solidFill>
                  <a:schemeClr val="tx1"/>
                </a:solidFill>
                <a:effectLst/>
                <a:latin typeface="+mn-lt"/>
                <a:ea typeface="+mn-ea"/>
                <a:cs typeface="+mn-cs"/>
              </a:rPr>
              <a:t>Всего за отчетный период </a:t>
            </a:r>
            <a:r>
              <a:rPr lang="ru-RU" sz="1200" b="1" i="1" kern="1200" dirty="0" smtClean="0">
                <a:solidFill>
                  <a:schemeClr val="tx1"/>
                </a:solidFill>
                <a:effectLst/>
                <a:latin typeface="+mn-lt"/>
                <a:ea typeface="+mn-ea"/>
                <a:cs typeface="+mn-cs"/>
              </a:rPr>
              <a:t>консервативно</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родоразрешено</a:t>
            </a:r>
            <a:r>
              <a:rPr lang="ru-RU" sz="1200" i="1" kern="1200" dirty="0" smtClean="0">
                <a:solidFill>
                  <a:schemeClr val="tx1"/>
                </a:solidFill>
                <a:effectLst/>
                <a:latin typeface="+mn-lt"/>
                <a:ea typeface="+mn-ea"/>
                <a:cs typeface="+mn-cs"/>
              </a:rPr>
              <a:t> с рубцом на матке  </a:t>
            </a:r>
            <a:r>
              <a:rPr lang="ru-RU" sz="1200" b="1" i="1" kern="1200" dirty="0" smtClean="0">
                <a:solidFill>
                  <a:schemeClr val="tx1"/>
                </a:solidFill>
                <a:effectLst/>
                <a:latin typeface="+mn-lt"/>
                <a:ea typeface="+mn-ea"/>
                <a:cs typeface="+mn-cs"/>
              </a:rPr>
              <a:t>3</a:t>
            </a:r>
            <a:r>
              <a:rPr lang="ru-RU" sz="1200" i="1" kern="1200" dirty="0" smtClean="0">
                <a:solidFill>
                  <a:schemeClr val="tx1"/>
                </a:solidFill>
                <a:effectLst/>
                <a:latin typeface="+mn-lt"/>
                <a:ea typeface="+mn-ea"/>
                <a:cs typeface="+mn-cs"/>
              </a:rPr>
              <a:t>  женщин, что в </a:t>
            </a:r>
            <a:r>
              <a:rPr lang="ru-RU" sz="1200" b="1" i="1" kern="1200" dirty="0" smtClean="0">
                <a:solidFill>
                  <a:schemeClr val="tx1"/>
                </a:solidFill>
                <a:effectLst/>
                <a:latin typeface="+mn-lt"/>
                <a:ea typeface="+mn-ea"/>
                <a:cs typeface="+mn-cs"/>
              </a:rPr>
              <a:t>2</a:t>
            </a:r>
            <a:r>
              <a:rPr lang="ru-RU" sz="1200" i="1" kern="1200" dirty="0" smtClean="0">
                <a:solidFill>
                  <a:schemeClr val="tx1"/>
                </a:solidFill>
                <a:effectLst/>
                <a:latin typeface="+mn-lt"/>
                <a:ea typeface="+mn-ea"/>
                <a:cs typeface="+mn-cs"/>
              </a:rPr>
              <a:t> раза меньше,  чем в </a:t>
            </a:r>
            <a:r>
              <a:rPr lang="ru-RU" sz="1200" b="1" i="1" kern="1200" dirty="0" smtClean="0">
                <a:solidFill>
                  <a:schemeClr val="tx1"/>
                </a:solidFill>
                <a:effectLst/>
                <a:latin typeface="+mn-lt"/>
                <a:ea typeface="+mn-ea"/>
                <a:cs typeface="+mn-cs"/>
              </a:rPr>
              <a:t>2015</a:t>
            </a:r>
            <a:r>
              <a:rPr lang="ru-RU" sz="1200" i="1" kern="1200" dirty="0" smtClean="0">
                <a:solidFill>
                  <a:schemeClr val="tx1"/>
                </a:solidFill>
                <a:effectLst/>
                <a:latin typeface="+mn-lt"/>
                <a:ea typeface="+mn-ea"/>
                <a:cs typeface="+mn-cs"/>
              </a:rPr>
              <a:t> г.  Роды велись в присутствии анестезиолога в условиях развернутой операционной.</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4</a:t>
            </a:r>
            <a:r>
              <a:rPr lang="ru-RU" sz="1200" i="1" kern="1200" dirty="0" smtClean="0">
                <a:solidFill>
                  <a:schemeClr val="tx1"/>
                </a:solidFill>
                <a:effectLst/>
                <a:latin typeface="+mn-lt"/>
                <a:ea typeface="+mn-ea"/>
                <a:cs typeface="+mn-cs"/>
              </a:rPr>
              <a:t> пациентки были прооперированы при присоединении осложнений в родах.</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Низкий процент консервативного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 среди данной группы пациенток связан  с тем, что женщины, подлежащие самостоятельным родам пациентки с рубцом на матке, концентрируются на 3 уровне оказания акушерской помощи.</a:t>
            </a:r>
            <a:endParaRPr lang="ru-RU" dirty="0"/>
          </a:p>
          <a:p>
            <a:pPr algn="ct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21</a:t>
            </a:fld>
            <a:endParaRPr lang="ru-RU"/>
          </a:p>
        </p:txBody>
      </p:sp>
    </p:spTree>
    <p:extLst>
      <p:ext uri="{BB962C8B-B14F-4D97-AF65-F5344CB8AC3E}">
        <p14:creationId xmlns:p14="http://schemas.microsoft.com/office/powerpoint/2010/main" val="2892062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sz="1800" b="1" i="1" dirty="0" smtClean="0"/>
              <a:t>Консервативные роды в тазовом </a:t>
            </a:r>
            <a:r>
              <a:rPr lang="ru-RU" sz="1800" b="1" i="1" dirty="0" err="1" smtClean="0"/>
              <a:t>предлежание</a:t>
            </a:r>
            <a:r>
              <a:rPr lang="ru-RU" sz="1800" b="1" i="1" dirty="0" smtClean="0"/>
              <a:t> – 6, 0,13%</a:t>
            </a:r>
            <a:endParaRPr lang="ru-RU" b="1" i="1" dirty="0" smtClean="0"/>
          </a:p>
          <a:p>
            <a:r>
              <a:rPr lang="ru-RU" sz="1200" i="1" kern="1200" dirty="0" smtClean="0">
                <a:solidFill>
                  <a:schemeClr val="tx1"/>
                </a:solidFill>
                <a:effectLst/>
                <a:latin typeface="+mn-lt"/>
                <a:ea typeface="+mn-ea"/>
                <a:cs typeface="+mn-cs"/>
              </a:rPr>
              <a:t>В отчетном году процент </a:t>
            </a:r>
            <a:r>
              <a:rPr lang="ru-RU" sz="1200" i="1" kern="1200" dirty="0" err="1" smtClean="0">
                <a:solidFill>
                  <a:schemeClr val="tx1"/>
                </a:solidFill>
                <a:effectLst/>
                <a:latin typeface="+mn-lt"/>
                <a:ea typeface="+mn-ea"/>
                <a:cs typeface="+mn-cs"/>
              </a:rPr>
              <a:t>родоразрешенных</a:t>
            </a:r>
            <a:r>
              <a:rPr lang="ru-RU" sz="1200" i="1" kern="1200" dirty="0" smtClean="0">
                <a:solidFill>
                  <a:schemeClr val="tx1"/>
                </a:solidFill>
                <a:effectLst/>
                <a:latin typeface="+mn-lt"/>
                <a:ea typeface="+mn-ea"/>
                <a:cs typeface="+mn-cs"/>
              </a:rPr>
              <a:t> в тазовом </a:t>
            </a:r>
            <a:r>
              <a:rPr lang="ru-RU" sz="1200" i="1" kern="1200" dirty="0" err="1" smtClean="0">
                <a:solidFill>
                  <a:schemeClr val="tx1"/>
                </a:solidFill>
                <a:effectLst/>
                <a:latin typeface="+mn-lt"/>
                <a:ea typeface="+mn-ea"/>
                <a:cs typeface="+mn-cs"/>
              </a:rPr>
              <a:t>предлежании</a:t>
            </a:r>
            <a:r>
              <a:rPr lang="ru-RU" sz="1200" i="1" kern="1200" dirty="0" smtClean="0">
                <a:solidFill>
                  <a:schemeClr val="tx1"/>
                </a:solidFill>
                <a:effectLst/>
                <a:latin typeface="+mn-lt"/>
                <a:ea typeface="+mn-ea"/>
                <a:cs typeface="+mn-cs"/>
              </a:rPr>
              <a:t> остается практически на уровне предыдущего года и составляет </a:t>
            </a:r>
            <a:r>
              <a:rPr lang="ru-RU" sz="1200" b="1" i="1" kern="1200" dirty="0" smtClean="0">
                <a:solidFill>
                  <a:schemeClr val="tx1"/>
                </a:solidFill>
                <a:effectLst/>
                <a:latin typeface="+mn-lt"/>
                <a:ea typeface="+mn-ea"/>
                <a:cs typeface="+mn-cs"/>
              </a:rPr>
              <a:t>0,13%</a:t>
            </a:r>
            <a:r>
              <a:rPr lang="ru-RU" sz="1200" i="1" kern="1200" dirty="0" smtClean="0">
                <a:solidFill>
                  <a:schemeClr val="tx1"/>
                </a:solidFill>
                <a:effectLst/>
                <a:latin typeface="+mn-lt"/>
                <a:ea typeface="+mn-ea"/>
                <a:cs typeface="+mn-cs"/>
              </a:rPr>
              <a:t> против </a:t>
            </a:r>
            <a:r>
              <a:rPr lang="ru-RU" sz="1200" b="1" i="1" kern="1200" dirty="0" smtClean="0">
                <a:solidFill>
                  <a:schemeClr val="tx1"/>
                </a:solidFill>
                <a:effectLst/>
                <a:latin typeface="+mn-lt"/>
                <a:ea typeface="+mn-ea"/>
                <a:cs typeface="+mn-cs"/>
              </a:rPr>
              <a:t>0,14% </a:t>
            </a:r>
            <a:r>
              <a:rPr lang="ru-RU" sz="1200" i="1" kern="1200" dirty="0" smtClean="0">
                <a:solidFill>
                  <a:schemeClr val="tx1"/>
                </a:solidFill>
                <a:effectLst/>
                <a:latin typeface="+mn-lt"/>
                <a:ea typeface="+mn-ea"/>
                <a:cs typeface="+mn-cs"/>
              </a:rPr>
              <a:t>в</a:t>
            </a:r>
            <a:r>
              <a:rPr lang="ru-RU" sz="1200" b="1" i="1" kern="1200" dirty="0" smtClean="0">
                <a:solidFill>
                  <a:schemeClr val="tx1"/>
                </a:solidFill>
                <a:effectLst/>
                <a:latin typeface="+mn-lt"/>
                <a:ea typeface="+mn-ea"/>
                <a:cs typeface="+mn-cs"/>
              </a:rPr>
              <a:t> 2015 </a:t>
            </a:r>
            <a:r>
              <a:rPr lang="ru-RU" sz="1200" i="1" kern="1200" dirty="0" smtClean="0">
                <a:solidFill>
                  <a:schemeClr val="tx1"/>
                </a:solidFill>
                <a:effectLst/>
                <a:latin typeface="+mn-lt"/>
                <a:ea typeface="+mn-ea"/>
                <a:cs typeface="+mn-cs"/>
              </a:rPr>
              <a:t>году.</a:t>
            </a:r>
            <a:r>
              <a:rPr lang="ru-RU" sz="1200" kern="1200" dirty="0" smtClean="0">
                <a:solidFill>
                  <a:schemeClr val="tx1"/>
                </a:solidFill>
                <a:effectLst/>
                <a:latin typeface="+mn-lt"/>
                <a:ea typeface="+mn-ea"/>
                <a:cs typeface="+mn-cs"/>
              </a:rPr>
              <a:t> </a:t>
            </a:r>
            <a:r>
              <a:rPr lang="ru-RU" sz="1200" i="1" kern="1200" dirty="0" smtClean="0">
                <a:solidFill>
                  <a:schemeClr val="tx1"/>
                </a:solidFill>
                <a:effectLst/>
                <a:latin typeface="+mn-lt"/>
                <a:ea typeface="+mn-ea"/>
                <a:cs typeface="+mn-cs"/>
              </a:rPr>
              <a:t>Но, по-прежнему, остается высоким показатель оперативного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 среди данной категории пациенток.  Это объясняется тем, что тазовое </a:t>
            </a:r>
            <a:r>
              <a:rPr lang="ru-RU" sz="1200" i="1" kern="1200" dirty="0" err="1" smtClean="0">
                <a:solidFill>
                  <a:schemeClr val="tx1"/>
                </a:solidFill>
                <a:effectLst/>
                <a:latin typeface="+mn-lt"/>
                <a:ea typeface="+mn-ea"/>
                <a:cs typeface="+mn-cs"/>
              </a:rPr>
              <a:t>предлежание</a:t>
            </a:r>
            <a:r>
              <a:rPr lang="ru-RU" sz="1200" i="1" kern="1200" dirty="0" smtClean="0">
                <a:solidFill>
                  <a:schemeClr val="tx1"/>
                </a:solidFill>
                <a:effectLst/>
                <a:latin typeface="+mn-lt"/>
                <a:ea typeface="+mn-ea"/>
                <a:cs typeface="+mn-cs"/>
              </a:rPr>
              <a:t> относится к категории патологических родов и  сочетается, как правило, с другой акушерской патологией: несвоевременным разрывом плодных оболочек, слабостью родовой деятельности, крупными размерами плода,  неподготовленностью родовых путей. Также, данная категория родов входит в группу риска по развитию травматизма, заболеваемости и перинатальной смертности новорожденных. Большое значение в наше время имеет информированность пациентов о возможных осложнениях при самостоятельных родах, и, соответственно, их отказ от консервативного </a:t>
            </a:r>
            <a:r>
              <a:rPr lang="ru-RU" sz="1200" i="1" kern="1200" dirty="0" err="1" smtClean="0">
                <a:solidFill>
                  <a:schemeClr val="tx1"/>
                </a:solidFill>
                <a:effectLst/>
                <a:latin typeface="+mn-lt"/>
                <a:ea typeface="+mn-ea"/>
                <a:cs typeface="+mn-cs"/>
              </a:rPr>
              <a:t>родоразрешения</a:t>
            </a:r>
            <a:r>
              <a:rPr lang="ru-RU" sz="1200" i="1"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Необходимо отметить, что процент диагностики тазового </a:t>
            </a:r>
            <a:r>
              <a:rPr lang="ru-RU" sz="1200" i="1" kern="1200" dirty="0" err="1" smtClean="0">
                <a:solidFill>
                  <a:schemeClr val="tx1"/>
                </a:solidFill>
                <a:effectLst/>
                <a:latin typeface="+mn-lt"/>
                <a:ea typeface="+mn-ea"/>
                <a:cs typeface="+mn-cs"/>
              </a:rPr>
              <a:t>предлежания</a:t>
            </a:r>
            <a:r>
              <a:rPr lang="ru-RU" sz="1200" i="1" kern="1200" dirty="0" smtClean="0">
                <a:solidFill>
                  <a:schemeClr val="tx1"/>
                </a:solidFill>
                <a:effectLst/>
                <a:latin typeface="+mn-lt"/>
                <a:ea typeface="+mn-ea"/>
                <a:cs typeface="+mn-cs"/>
              </a:rPr>
              <a:t> на уровне первичного звена значительно увеличился. В отчетном году не зафиксировано случаев </a:t>
            </a:r>
            <a:r>
              <a:rPr lang="ru-RU" sz="1200" i="1" kern="1200" dirty="0" err="1" smtClean="0">
                <a:solidFill>
                  <a:schemeClr val="tx1"/>
                </a:solidFill>
                <a:effectLst/>
                <a:latin typeface="+mn-lt"/>
                <a:ea typeface="+mn-ea"/>
                <a:cs typeface="+mn-cs"/>
              </a:rPr>
              <a:t>недиагностики</a:t>
            </a:r>
            <a:r>
              <a:rPr lang="ru-RU" sz="1200" i="1" kern="1200" dirty="0" smtClean="0">
                <a:solidFill>
                  <a:schemeClr val="tx1"/>
                </a:solidFill>
                <a:effectLst/>
                <a:latin typeface="+mn-lt"/>
                <a:ea typeface="+mn-ea"/>
                <a:cs typeface="+mn-cs"/>
              </a:rPr>
              <a:t> тазового </a:t>
            </a:r>
            <a:r>
              <a:rPr lang="ru-RU" sz="1200" i="1" kern="1200" dirty="0" err="1" smtClean="0">
                <a:solidFill>
                  <a:schemeClr val="tx1"/>
                </a:solidFill>
                <a:effectLst/>
                <a:latin typeface="+mn-lt"/>
                <a:ea typeface="+mn-ea"/>
                <a:cs typeface="+mn-cs"/>
              </a:rPr>
              <a:t>предлежания</a:t>
            </a:r>
            <a:r>
              <a:rPr lang="ru-RU" sz="1200" i="1" kern="1200" dirty="0" smtClean="0">
                <a:solidFill>
                  <a:schemeClr val="tx1"/>
                </a:solidFill>
                <a:effectLst/>
                <a:latin typeface="+mn-lt"/>
                <a:ea typeface="+mn-ea"/>
                <a:cs typeface="+mn-cs"/>
              </a:rPr>
              <a:t> в поликлинике.</a:t>
            </a:r>
            <a:endParaRPr lang="ru-RU" sz="1200" kern="1200" dirty="0" smtClean="0">
              <a:solidFill>
                <a:schemeClr val="tx1"/>
              </a:solidFill>
              <a:effectLst/>
              <a:latin typeface="+mn-lt"/>
              <a:ea typeface="+mn-ea"/>
              <a:cs typeface="+mn-cs"/>
            </a:endParaRP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22</a:t>
            </a:fld>
            <a:endParaRPr lang="ru-RU"/>
          </a:p>
        </p:txBody>
      </p:sp>
    </p:spTree>
    <p:extLst>
      <p:ext uri="{BB962C8B-B14F-4D97-AF65-F5344CB8AC3E}">
        <p14:creationId xmlns:p14="http://schemas.microsoft.com/office/powerpoint/2010/main" val="241238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отчетном году значительно снизился процент оперативного </a:t>
            </a:r>
            <a:r>
              <a:rPr lang="ru-RU" dirty="0" err="1"/>
              <a:t>родоразрешения</a:t>
            </a:r>
            <a:r>
              <a:rPr lang="ru-RU" dirty="0"/>
              <a:t> путем наложения вакуум-экстрактора и составил </a:t>
            </a:r>
            <a:r>
              <a:rPr lang="ru-RU" b="1" dirty="0" smtClean="0"/>
              <a:t>0,52%</a:t>
            </a:r>
            <a:r>
              <a:rPr lang="ru-RU" dirty="0" smtClean="0"/>
              <a:t> </a:t>
            </a:r>
            <a:r>
              <a:rPr lang="ru-RU" dirty="0"/>
              <a:t>против </a:t>
            </a:r>
            <a:r>
              <a:rPr lang="ru-RU" b="1" dirty="0" smtClean="0"/>
              <a:t>0,5 </a:t>
            </a:r>
            <a:r>
              <a:rPr lang="ru-RU" b="1" dirty="0"/>
              <a:t>%</a:t>
            </a:r>
            <a:r>
              <a:rPr lang="ru-RU" dirty="0"/>
              <a:t> в предыдущем году. </a:t>
            </a:r>
          </a:p>
          <a:p>
            <a:r>
              <a:rPr lang="ru-RU" dirty="0"/>
              <a:t>Это положительный факт работы акушерского стационара, говорящий о своевременной диагностике таких осложнений родов, как угрожаемое состояние плода и слабость потуг. </a:t>
            </a:r>
          </a:p>
          <a:p>
            <a:r>
              <a:rPr lang="ru-RU" dirty="0"/>
              <a:t>                 </a:t>
            </a:r>
            <a:r>
              <a:rPr lang="ru-RU" b="1" dirty="0"/>
              <a:t>Показаниями  к наложению вакуум-экстрактора  явились</a:t>
            </a:r>
            <a:r>
              <a:rPr lang="ru-RU" dirty="0"/>
              <a:t>:</a:t>
            </a:r>
          </a:p>
          <a:p>
            <a:pPr lvl="0"/>
            <a:r>
              <a:rPr lang="ru-RU" dirty="0"/>
              <a:t>Угрожаемое состояние плода – в </a:t>
            </a:r>
            <a:r>
              <a:rPr lang="ru-RU" b="1" dirty="0" smtClean="0"/>
              <a:t>18</a:t>
            </a:r>
            <a:r>
              <a:rPr lang="ru-RU" dirty="0" smtClean="0"/>
              <a:t> </a:t>
            </a:r>
            <a:r>
              <a:rPr lang="ru-RU" dirty="0"/>
              <a:t>случаях.</a:t>
            </a:r>
          </a:p>
          <a:p>
            <a:pPr lvl="0"/>
            <a:r>
              <a:rPr lang="ru-RU" dirty="0"/>
              <a:t>Слабость потуг – в </a:t>
            </a:r>
            <a:r>
              <a:rPr lang="ru-RU" b="1" dirty="0" smtClean="0"/>
              <a:t>4</a:t>
            </a:r>
            <a:r>
              <a:rPr lang="ru-RU" dirty="0" smtClean="0"/>
              <a:t> </a:t>
            </a:r>
            <a:r>
              <a:rPr lang="ru-RU" dirty="0"/>
              <a:t>случаях.</a:t>
            </a:r>
          </a:p>
          <a:p>
            <a:pPr lvl="0"/>
            <a:r>
              <a:rPr lang="ru-RU" sz="1200" i="1" kern="1200" dirty="0" smtClean="0">
                <a:solidFill>
                  <a:schemeClr val="tx1"/>
                </a:solidFill>
                <a:effectLst/>
                <a:latin typeface="+mn-lt"/>
                <a:ea typeface="+mn-ea"/>
                <a:cs typeface="+mn-cs"/>
              </a:rPr>
              <a:t>Наложение выходных акушерских щипцов – в </a:t>
            </a:r>
            <a:r>
              <a:rPr lang="ru-RU" sz="1200" b="1" i="1" kern="1200" dirty="0" smtClean="0">
                <a:solidFill>
                  <a:schemeClr val="tx1"/>
                </a:solidFill>
                <a:effectLst/>
                <a:latin typeface="+mn-lt"/>
                <a:ea typeface="+mn-ea"/>
                <a:cs typeface="+mn-cs"/>
              </a:rPr>
              <a:t>1</a:t>
            </a:r>
            <a:r>
              <a:rPr lang="ru-RU" sz="1200" i="1" kern="1200" dirty="0" smtClean="0">
                <a:solidFill>
                  <a:schemeClr val="tx1"/>
                </a:solidFill>
                <a:effectLst/>
                <a:latin typeface="+mn-lt"/>
                <a:ea typeface="+mn-ea"/>
                <a:cs typeface="+mn-cs"/>
              </a:rPr>
              <a:t> случае по поводу слабости потуг.</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23</a:t>
            </a:fld>
            <a:endParaRPr lang="ru-RU"/>
          </a:p>
        </p:txBody>
      </p:sp>
    </p:spTree>
    <p:extLst>
      <p:ext uri="{BB962C8B-B14F-4D97-AF65-F5344CB8AC3E}">
        <p14:creationId xmlns:p14="http://schemas.microsoft.com/office/powerpoint/2010/main" val="1184477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Среди показаний к проведению индуцированных родов в </a:t>
            </a:r>
            <a:r>
              <a:rPr lang="ru-RU" sz="1200" b="1" i="1" kern="1200" dirty="0" smtClean="0">
                <a:solidFill>
                  <a:schemeClr val="tx1"/>
                </a:solidFill>
                <a:effectLst/>
                <a:latin typeface="+mn-lt"/>
                <a:ea typeface="+mn-ea"/>
                <a:cs typeface="+mn-cs"/>
              </a:rPr>
              <a:t>2016</a:t>
            </a:r>
            <a:r>
              <a:rPr lang="ru-RU" sz="1200" i="1" kern="1200" dirty="0" smtClean="0">
                <a:solidFill>
                  <a:schemeClr val="tx1"/>
                </a:solidFill>
                <a:effectLst/>
                <a:latin typeface="+mn-lt"/>
                <a:ea typeface="+mn-ea"/>
                <a:cs typeface="+mn-cs"/>
              </a:rPr>
              <a:t> году на первое место вышла беременность на грани </a:t>
            </a:r>
            <a:r>
              <a:rPr lang="ru-RU" sz="1200" i="1" kern="1200" dirty="0" err="1" smtClean="0">
                <a:solidFill>
                  <a:schemeClr val="tx1"/>
                </a:solidFill>
                <a:effectLst/>
                <a:latin typeface="+mn-lt"/>
                <a:ea typeface="+mn-ea"/>
                <a:cs typeface="+mn-cs"/>
              </a:rPr>
              <a:t>переношенности</a:t>
            </a:r>
            <a:r>
              <a:rPr lang="ru-RU" sz="1200" i="1" kern="1200" dirty="0" smtClean="0">
                <a:solidFill>
                  <a:schemeClr val="tx1"/>
                </a:solidFill>
                <a:effectLst/>
                <a:latin typeface="+mn-lt"/>
                <a:ea typeface="+mn-ea"/>
                <a:cs typeface="+mn-cs"/>
              </a:rPr>
              <a:t> – </a:t>
            </a:r>
            <a:r>
              <a:rPr lang="ru-RU" sz="1200" b="1" i="1" kern="1200" dirty="0" smtClean="0">
                <a:solidFill>
                  <a:schemeClr val="tx1"/>
                </a:solidFill>
                <a:effectLst/>
                <a:latin typeface="+mn-lt"/>
                <a:ea typeface="+mn-ea"/>
                <a:cs typeface="+mn-cs"/>
              </a:rPr>
              <a:t>172</a:t>
            </a:r>
            <a:r>
              <a:rPr lang="ru-RU" sz="1200" i="1" kern="1200" dirty="0" smtClean="0">
                <a:solidFill>
                  <a:schemeClr val="tx1"/>
                </a:solidFill>
                <a:effectLst/>
                <a:latin typeface="+mn-lt"/>
                <a:ea typeface="+mn-ea"/>
                <a:cs typeface="+mn-cs"/>
              </a:rPr>
              <a:t> случая (</a:t>
            </a:r>
            <a:r>
              <a:rPr lang="ru-RU" sz="1200" b="1" i="1" kern="1200" dirty="0" smtClean="0">
                <a:solidFill>
                  <a:schemeClr val="tx1"/>
                </a:solidFill>
                <a:effectLst/>
                <a:latin typeface="+mn-lt"/>
                <a:ea typeface="+mn-ea"/>
                <a:cs typeface="+mn-cs"/>
              </a:rPr>
              <a:t>69,3%</a:t>
            </a:r>
            <a:r>
              <a:rPr lang="ru-RU" sz="1200" i="1" kern="1200" dirty="0" smtClean="0">
                <a:solidFill>
                  <a:schemeClr val="tx1"/>
                </a:solidFill>
                <a:effectLst/>
                <a:latin typeface="+mn-lt"/>
                <a:ea typeface="+mn-ea"/>
                <a:cs typeface="+mn-cs"/>
              </a:rPr>
              <a:t>), на втором месте </a:t>
            </a:r>
            <a:r>
              <a:rPr lang="ru-RU" sz="1200" i="1" kern="1200" dirty="0" err="1" smtClean="0">
                <a:solidFill>
                  <a:schemeClr val="tx1"/>
                </a:solidFill>
                <a:effectLst/>
                <a:latin typeface="+mn-lt"/>
                <a:ea typeface="+mn-ea"/>
                <a:cs typeface="+mn-cs"/>
              </a:rPr>
              <a:t>гипертензионные</a:t>
            </a:r>
            <a:r>
              <a:rPr lang="ru-RU" sz="1200" i="1" kern="1200" dirty="0" smtClean="0">
                <a:solidFill>
                  <a:schemeClr val="tx1"/>
                </a:solidFill>
                <a:effectLst/>
                <a:latin typeface="+mn-lt"/>
                <a:ea typeface="+mn-ea"/>
                <a:cs typeface="+mn-cs"/>
              </a:rPr>
              <a:t> состояния, связанные с беременностью –</a:t>
            </a:r>
            <a:r>
              <a:rPr lang="ru-RU" sz="1200" b="1" i="1" kern="1200" dirty="0" smtClean="0">
                <a:solidFill>
                  <a:schemeClr val="tx1"/>
                </a:solidFill>
                <a:effectLst/>
                <a:latin typeface="+mn-lt"/>
                <a:ea typeface="+mn-ea"/>
                <a:cs typeface="+mn-cs"/>
              </a:rPr>
              <a:t> 56</a:t>
            </a:r>
            <a:r>
              <a:rPr lang="ru-RU" sz="1200" i="1" kern="1200" dirty="0" smtClean="0">
                <a:solidFill>
                  <a:schemeClr val="tx1"/>
                </a:solidFill>
                <a:effectLst/>
                <a:latin typeface="+mn-lt"/>
                <a:ea typeface="+mn-ea"/>
                <a:cs typeface="+mn-cs"/>
              </a:rPr>
              <a:t> случаев (</a:t>
            </a:r>
            <a:r>
              <a:rPr lang="ru-RU" sz="1200" b="1" i="1" kern="1200" dirty="0" smtClean="0">
                <a:solidFill>
                  <a:schemeClr val="tx1"/>
                </a:solidFill>
                <a:effectLst/>
                <a:latin typeface="+mn-lt"/>
                <a:ea typeface="+mn-ea"/>
                <a:cs typeface="+mn-cs"/>
              </a:rPr>
              <a:t>22,5%</a:t>
            </a:r>
            <a:r>
              <a:rPr lang="ru-RU" sz="1200" i="1" kern="1200" dirty="0" smtClean="0">
                <a:solidFill>
                  <a:schemeClr val="tx1"/>
                </a:solidFill>
                <a:effectLst/>
                <a:latin typeface="+mn-lt"/>
                <a:ea typeface="+mn-ea"/>
                <a:cs typeface="+mn-cs"/>
              </a:rPr>
              <a:t>), на третьем месте Синдром Плацентарной Трансфузии (СПТ)  – </a:t>
            </a:r>
            <a:r>
              <a:rPr lang="ru-RU" sz="1200" b="1" i="1" kern="1200" dirty="0" smtClean="0">
                <a:solidFill>
                  <a:schemeClr val="tx1"/>
                </a:solidFill>
                <a:effectLst/>
                <a:latin typeface="+mn-lt"/>
                <a:ea typeface="+mn-ea"/>
                <a:cs typeface="+mn-cs"/>
              </a:rPr>
              <a:t>9</a:t>
            </a:r>
            <a:r>
              <a:rPr lang="ru-RU" sz="1200" i="1" kern="1200" dirty="0" smtClean="0">
                <a:solidFill>
                  <a:schemeClr val="tx1"/>
                </a:solidFill>
                <a:effectLst/>
                <a:latin typeface="+mn-lt"/>
                <a:ea typeface="+mn-ea"/>
                <a:cs typeface="+mn-cs"/>
              </a:rPr>
              <a:t> случаев (</a:t>
            </a:r>
            <a:r>
              <a:rPr lang="ru-RU" sz="1200" b="1" i="1" kern="1200" dirty="0" smtClean="0">
                <a:solidFill>
                  <a:schemeClr val="tx1"/>
                </a:solidFill>
                <a:effectLst/>
                <a:latin typeface="+mn-lt"/>
                <a:ea typeface="+mn-ea"/>
                <a:cs typeface="+mn-cs"/>
              </a:rPr>
              <a:t>3,6%</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5</a:t>
            </a:r>
            <a:r>
              <a:rPr lang="ru-RU" sz="1200" i="1" kern="1200" dirty="0" smtClean="0">
                <a:solidFill>
                  <a:schemeClr val="tx1"/>
                </a:solidFill>
                <a:effectLst/>
                <a:latin typeface="+mn-lt"/>
                <a:ea typeface="+mn-ea"/>
                <a:cs typeface="+mn-cs"/>
              </a:rPr>
              <a:t> случаях, что составило </a:t>
            </a:r>
            <a:r>
              <a:rPr lang="ru-RU" sz="1200" b="1" i="1" kern="1200" dirty="0" smtClean="0">
                <a:solidFill>
                  <a:schemeClr val="tx1"/>
                </a:solidFill>
                <a:effectLst/>
                <a:latin typeface="+mn-lt"/>
                <a:ea typeface="+mn-ea"/>
                <a:cs typeface="+mn-cs"/>
              </a:rPr>
              <a:t>2,0%,</a:t>
            </a:r>
            <a:r>
              <a:rPr lang="ru-RU" sz="1200" i="1" kern="1200" dirty="0" smtClean="0">
                <a:solidFill>
                  <a:schemeClr val="tx1"/>
                </a:solidFill>
                <a:effectLst/>
                <a:latin typeface="+mn-lt"/>
                <a:ea typeface="+mn-ea"/>
                <a:cs typeface="+mn-cs"/>
              </a:rPr>
              <a:t> индукция родов проводилась в связи с антенатальной гибелью плода.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Из всех переведенных на индуцированные роды консервативно </a:t>
            </a:r>
            <a:r>
              <a:rPr lang="ru-RU" sz="1200" i="1" kern="1200" dirty="0" err="1" smtClean="0">
                <a:solidFill>
                  <a:schemeClr val="tx1"/>
                </a:solidFill>
                <a:effectLst/>
                <a:latin typeface="+mn-lt"/>
                <a:ea typeface="+mn-ea"/>
                <a:cs typeface="+mn-cs"/>
              </a:rPr>
              <a:t>родоразрешено</a:t>
            </a:r>
            <a:r>
              <a:rPr lang="ru-RU" sz="1200" i="1"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234</a:t>
            </a:r>
            <a:r>
              <a:rPr lang="ru-RU" sz="1200" i="1" kern="1200" dirty="0" smtClean="0">
                <a:solidFill>
                  <a:schemeClr val="tx1"/>
                </a:solidFill>
                <a:effectLst/>
                <a:latin typeface="+mn-lt"/>
                <a:ea typeface="+mn-ea"/>
                <a:cs typeface="+mn-cs"/>
              </a:rPr>
              <a:t> пациентки, что составило </a:t>
            </a:r>
            <a:r>
              <a:rPr lang="ru-RU" sz="1200" b="1" i="1" kern="1200" dirty="0" smtClean="0">
                <a:solidFill>
                  <a:schemeClr val="tx1"/>
                </a:solidFill>
                <a:effectLst/>
                <a:latin typeface="+mn-lt"/>
                <a:ea typeface="+mn-ea"/>
                <a:cs typeface="+mn-cs"/>
              </a:rPr>
              <a:t>94,3%.</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12</a:t>
            </a:r>
            <a:r>
              <a:rPr lang="ru-RU" sz="1200" i="1" kern="1200" dirty="0" smtClean="0">
                <a:solidFill>
                  <a:schemeClr val="tx1"/>
                </a:solidFill>
                <a:effectLst/>
                <a:latin typeface="+mn-lt"/>
                <a:ea typeface="+mn-ea"/>
                <a:cs typeface="+mn-cs"/>
              </a:rPr>
              <a:t> случаях роды были закончены путем операции кесарева сечения, что составило </a:t>
            </a:r>
            <a:r>
              <a:rPr lang="ru-RU" sz="1200" b="1" i="1" kern="1200" dirty="0" smtClean="0">
                <a:solidFill>
                  <a:schemeClr val="tx1"/>
                </a:solidFill>
                <a:effectLst/>
                <a:latin typeface="+mn-lt"/>
                <a:ea typeface="+mn-ea"/>
                <a:cs typeface="+mn-cs"/>
              </a:rPr>
              <a:t>4,8%</a:t>
            </a:r>
            <a:r>
              <a:rPr lang="ru-RU" sz="1200" i="1" kern="1200" dirty="0" smtClean="0">
                <a:solidFill>
                  <a:schemeClr val="tx1"/>
                </a:solidFill>
                <a:effectLst/>
                <a:latin typeface="+mn-lt"/>
                <a:ea typeface="+mn-ea"/>
                <a:cs typeface="+mn-cs"/>
              </a:rPr>
              <a:t> в структуре всех индукций против </a:t>
            </a:r>
            <a:r>
              <a:rPr lang="ru-RU" sz="1200" b="1" i="1" kern="1200" dirty="0" smtClean="0">
                <a:solidFill>
                  <a:schemeClr val="tx1"/>
                </a:solidFill>
                <a:effectLst/>
                <a:latin typeface="+mn-lt"/>
                <a:ea typeface="+mn-ea"/>
                <a:cs typeface="+mn-cs"/>
              </a:rPr>
              <a:t>10,5%</a:t>
            </a:r>
            <a:r>
              <a:rPr lang="ru-RU" sz="1200" i="1" kern="1200" dirty="0" smtClean="0">
                <a:solidFill>
                  <a:schemeClr val="tx1"/>
                </a:solidFill>
                <a:effectLst/>
                <a:latin typeface="+mn-lt"/>
                <a:ea typeface="+mn-ea"/>
                <a:cs typeface="+mn-cs"/>
              </a:rPr>
              <a:t> в 2015 году.</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                   Показаниями к кесареву сечению в данной группе явились:</a:t>
            </a:r>
            <a:endParaRPr lang="ru-RU" sz="1200" kern="1200" dirty="0" smtClean="0">
              <a:solidFill>
                <a:schemeClr val="tx1"/>
              </a:solidFill>
              <a:effectLst/>
              <a:latin typeface="+mn-lt"/>
              <a:ea typeface="+mn-ea"/>
              <a:cs typeface="+mn-cs"/>
            </a:endParaRPr>
          </a:p>
          <a:p>
            <a:pPr lvl="0"/>
            <a:r>
              <a:rPr lang="ru-RU" sz="1200" i="1" kern="1200" dirty="0" err="1" smtClean="0">
                <a:solidFill>
                  <a:schemeClr val="tx1"/>
                </a:solidFill>
                <a:effectLst/>
                <a:latin typeface="+mn-lt"/>
                <a:ea typeface="+mn-ea"/>
                <a:cs typeface="+mn-cs"/>
              </a:rPr>
              <a:t>Безэффективность</a:t>
            </a:r>
            <a:r>
              <a:rPr lang="ru-RU" sz="1200" i="1"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родовозбуждения</a:t>
            </a:r>
            <a:r>
              <a:rPr lang="ru-RU" sz="1200" i="1" kern="1200" dirty="0" smtClean="0">
                <a:solidFill>
                  <a:schemeClr val="tx1"/>
                </a:solidFill>
                <a:effectLst/>
                <a:latin typeface="+mn-lt"/>
                <a:ea typeface="+mn-ea"/>
                <a:cs typeface="+mn-cs"/>
              </a:rPr>
              <a:t> – </a:t>
            </a:r>
            <a:r>
              <a:rPr lang="ru-RU" sz="1200" b="1" i="1" kern="1200" dirty="0" smtClean="0">
                <a:solidFill>
                  <a:schemeClr val="tx1"/>
                </a:solidFill>
                <a:effectLst/>
                <a:latin typeface="+mn-lt"/>
                <a:ea typeface="+mn-ea"/>
                <a:cs typeface="+mn-cs"/>
              </a:rPr>
              <a:t>8</a:t>
            </a:r>
            <a:r>
              <a:rPr lang="ru-RU" sz="1200" i="1" kern="1200" dirty="0" smtClean="0">
                <a:solidFill>
                  <a:schemeClr val="tx1"/>
                </a:solidFill>
                <a:effectLst/>
                <a:latin typeface="+mn-lt"/>
                <a:ea typeface="+mn-ea"/>
                <a:cs typeface="+mn-cs"/>
              </a:rPr>
              <a:t> случаев.</a:t>
            </a:r>
            <a:endParaRPr lang="ru-RU" sz="1200" kern="1200" dirty="0" smtClean="0">
              <a:solidFill>
                <a:schemeClr val="tx1"/>
              </a:solidFill>
              <a:effectLst/>
              <a:latin typeface="+mn-lt"/>
              <a:ea typeface="+mn-ea"/>
              <a:cs typeface="+mn-cs"/>
            </a:endParaRPr>
          </a:p>
          <a:p>
            <a:pPr lvl="0"/>
            <a:r>
              <a:rPr lang="ru-RU" sz="1200" i="1" kern="1200" dirty="0" smtClean="0">
                <a:solidFill>
                  <a:schemeClr val="tx1"/>
                </a:solidFill>
                <a:effectLst/>
                <a:latin typeface="+mn-lt"/>
                <a:ea typeface="+mn-ea"/>
                <a:cs typeface="+mn-cs"/>
              </a:rPr>
              <a:t>Угрожаемое состояние плода – в </a:t>
            </a:r>
            <a:r>
              <a:rPr lang="ru-RU" sz="1200" b="1" i="1" kern="1200" dirty="0" smtClean="0">
                <a:solidFill>
                  <a:schemeClr val="tx1"/>
                </a:solidFill>
                <a:effectLst/>
                <a:latin typeface="+mn-lt"/>
                <a:ea typeface="+mn-ea"/>
                <a:cs typeface="+mn-cs"/>
              </a:rPr>
              <a:t>4</a:t>
            </a:r>
            <a:r>
              <a:rPr lang="ru-RU" sz="1200" i="1" kern="1200" dirty="0" smtClean="0">
                <a:solidFill>
                  <a:schemeClr val="tx1"/>
                </a:solidFill>
                <a:effectLst/>
                <a:latin typeface="+mn-lt"/>
                <a:ea typeface="+mn-ea"/>
                <a:cs typeface="+mn-cs"/>
              </a:rPr>
              <a:t> случаях.</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В </a:t>
            </a:r>
            <a:r>
              <a:rPr lang="ru-RU" sz="1200" b="1" i="1" kern="1200" dirty="0" smtClean="0">
                <a:solidFill>
                  <a:schemeClr val="tx1"/>
                </a:solidFill>
                <a:effectLst/>
                <a:latin typeface="+mn-lt"/>
                <a:ea typeface="+mn-ea"/>
                <a:cs typeface="+mn-cs"/>
              </a:rPr>
              <a:t>1</a:t>
            </a:r>
            <a:r>
              <a:rPr lang="ru-RU" sz="1200" i="1" kern="1200" dirty="0" smtClean="0">
                <a:solidFill>
                  <a:schemeClr val="tx1"/>
                </a:solidFill>
                <a:effectLst/>
                <a:latin typeface="+mn-lt"/>
                <a:ea typeface="+mn-ea"/>
                <a:cs typeface="+mn-cs"/>
              </a:rPr>
              <a:t> случае имело место наложение вакуума в связи с угрожаемым состоянием плода.</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24</a:t>
            </a:fld>
            <a:endParaRPr lang="ru-RU"/>
          </a:p>
        </p:txBody>
      </p:sp>
    </p:spTree>
    <p:extLst>
      <p:ext uri="{BB962C8B-B14F-4D97-AF65-F5344CB8AC3E}">
        <p14:creationId xmlns:p14="http://schemas.microsoft.com/office/powerpoint/2010/main" val="386067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Слабость родовой деятельности в 2015 году отмечалась в 44 случаях (1,08%) на 4335 родов</a:t>
            </a:r>
          </a:p>
        </p:txBody>
      </p:sp>
      <p:sp>
        <p:nvSpPr>
          <p:cNvPr id="4" name="Номер слайда 3"/>
          <p:cNvSpPr>
            <a:spLocks noGrp="1"/>
          </p:cNvSpPr>
          <p:nvPr>
            <p:ph type="sldNum" sz="quarter" idx="10"/>
          </p:nvPr>
        </p:nvSpPr>
        <p:spPr/>
        <p:txBody>
          <a:bodyPr/>
          <a:lstStyle/>
          <a:p>
            <a:fld id="{EA167D16-4358-4DB5-A957-2E82AB74742C}" type="slidenum">
              <a:rPr lang="ru-RU" smtClean="0"/>
              <a:t>25</a:t>
            </a:fld>
            <a:endParaRPr lang="ru-RU"/>
          </a:p>
        </p:txBody>
      </p:sp>
    </p:spTree>
    <p:extLst>
      <p:ext uri="{BB962C8B-B14F-4D97-AF65-F5344CB8AC3E}">
        <p14:creationId xmlns:p14="http://schemas.microsoft.com/office/powerpoint/2010/main" val="948281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Анализируя данные  таблицы,  можно увидеть, что количество аномалий родовой деятельности увеличилось на </a:t>
            </a:r>
            <a:r>
              <a:rPr lang="ru-RU" b="1" dirty="0" smtClean="0"/>
              <a:t>0,18%</a:t>
            </a:r>
            <a:r>
              <a:rPr lang="ru-RU" dirty="0" smtClean="0"/>
              <a:t>  </a:t>
            </a:r>
            <a:r>
              <a:rPr lang="ru-RU" dirty="0"/>
              <a:t>за счет слабости родовой деятельности.</a:t>
            </a:r>
          </a:p>
          <a:p>
            <a:pPr defTabSz="914266">
              <a:defRPr/>
            </a:pPr>
            <a:r>
              <a:rPr lang="ru-RU" dirty="0"/>
              <a:t>Среди данной подгруппы </a:t>
            </a:r>
            <a:r>
              <a:rPr lang="ru-RU" b="1" dirty="0"/>
              <a:t>консервативно</a:t>
            </a:r>
            <a:r>
              <a:rPr lang="ru-RU" dirty="0"/>
              <a:t>  </a:t>
            </a:r>
            <a:r>
              <a:rPr lang="ru-RU" dirty="0" err="1"/>
              <a:t>родоразрешилась</a:t>
            </a:r>
            <a:r>
              <a:rPr lang="ru-RU" dirty="0"/>
              <a:t> </a:t>
            </a:r>
            <a:r>
              <a:rPr lang="ru-RU" b="1" dirty="0" smtClean="0"/>
              <a:t>35</a:t>
            </a:r>
            <a:r>
              <a:rPr lang="ru-RU" dirty="0" smtClean="0"/>
              <a:t> </a:t>
            </a:r>
            <a:r>
              <a:rPr lang="ru-RU" dirty="0" err="1"/>
              <a:t>пациентка,что</a:t>
            </a:r>
            <a:r>
              <a:rPr lang="ru-RU" dirty="0"/>
              <a:t> составило </a:t>
            </a:r>
            <a:r>
              <a:rPr lang="ru-RU" b="1" dirty="0" smtClean="0"/>
              <a:t>0,89%,</a:t>
            </a:r>
            <a:r>
              <a:rPr lang="ru-RU" dirty="0" smtClean="0"/>
              <a:t> </a:t>
            </a:r>
            <a:r>
              <a:rPr lang="ru-RU" b="1" dirty="0"/>
              <a:t>оперативным</a:t>
            </a:r>
            <a:r>
              <a:rPr lang="ru-RU" dirty="0"/>
              <a:t> путем – </a:t>
            </a:r>
            <a:r>
              <a:rPr lang="ru-RU" b="1" dirty="0" smtClean="0"/>
              <a:t>21</a:t>
            </a:r>
            <a:r>
              <a:rPr lang="ru-RU" dirty="0" smtClean="0"/>
              <a:t> </a:t>
            </a:r>
            <a:r>
              <a:rPr lang="ru-RU" dirty="0"/>
              <a:t>пациентки, что составило </a:t>
            </a:r>
            <a:r>
              <a:rPr lang="ru-RU" b="1" dirty="0" smtClean="0"/>
              <a:t>0,46</a:t>
            </a:r>
            <a:r>
              <a:rPr lang="ru-RU" b="1" dirty="0"/>
              <a:t>%.</a:t>
            </a:r>
            <a:r>
              <a:rPr lang="ru-RU" dirty="0"/>
              <a:t> Из </a:t>
            </a:r>
            <a:r>
              <a:rPr lang="ru-RU" dirty="0" err="1"/>
              <a:t>родоразрешенных</a:t>
            </a:r>
            <a:r>
              <a:rPr lang="ru-RU" dirty="0"/>
              <a:t> оперативным путем </a:t>
            </a:r>
            <a:r>
              <a:rPr lang="ru-RU" b="1" dirty="0"/>
              <a:t>кесарево сечение</a:t>
            </a:r>
            <a:r>
              <a:rPr lang="ru-RU" dirty="0"/>
              <a:t> имело место в </a:t>
            </a:r>
            <a:r>
              <a:rPr lang="ru-RU" b="1" dirty="0" smtClean="0"/>
              <a:t>16</a:t>
            </a:r>
            <a:r>
              <a:rPr lang="ru-RU" dirty="0" smtClean="0"/>
              <a:t> </a:t>
            </a:r>
            <a:r>
              <a:rPr lang="ru-RU" dirty="0"/>
              <a:t>случаях, что составило </a:t>
            </a:r>
            <a:r>
              <a:rPr lang="ru-RU" b="1" dirty="0" smtClean="0"/>
              <a:t>0,3%,</a:t>
            </a:r>
            <a:r>
              <a:rPr lang="ru-RU" dirty="0" smtClean="0"/>
              <a:t> </a:t>
            </a:r>
            <a:r>
              <a:rPr lang="ru-RU" dirty="0"/>
              <a:t>наложение </a:t>
            </a:r>
            <a:r>
              <a:rPr lang="ru-RU" b="1" dirty="0"/>
              <a:t>вакуум-экстрактора</a:t>
            </a:r>
            <a:r>
              <a:rPr lang="ru-RU" dirty="0"/>
              <a:t> – в </a:t>
            </a:r>
            <a:r>
              <a:rPr lang="ru-RU" b="1" dirty="0"/>
              <a:t>4</a:t>
            </a:r>
            <a:r>
              <a:rPr lang="ru-RU" dirty="0"/>
              <a:t> случаях, что составило </a:t>
            </a:r>
            <a:r>
              <a:rPr lang="ru-RU" b="1" dirty="0" smtClean="0"/>
              <a:t>0,08%</a:t>
            </a:r>
            <a:r>
              <a:rPr lang="ru-RU" dirty="0" smtClean="0"/>
              <a:t> </a:t>
            </a:r>
            <a:r>
              <a:rPr lang="ru-RU" dirty="0"/>
              <a:t>от общего количества родов. </a:t>
            </a:r>
            <a:r>
              <a:rPr lang="ru-RU" dirty="0" smtClean="0"/>
              <a:t>В одном случае применены выходные акушерские щипцы что составило 0,02%.Улучшилась </a:t>
            </a:r>
            <a:r>
              <a:rPr lang="ru-RU" dirty="0"/>
              <a:t>диагностика в свези строгой ведения </a:t>
            </a:r>
            <a:r>
              <a:rPr lang="ru-RU" dirty="0" err="1"/>
              <a:t>партограммы</a:t>
            </a:r>
            <a:r>
              <a:rPr lang="ru-RU" dirty="0"/>
              <a:t>.</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26</a:t>
            </a:fld>
            <a:endParaRPr lang="ru-RU"/>
          </a:p>
        </p:txBody>
      </p:sp>
    </p:spTree>
    <p:extLst>
      <p:ext uri="{BB962C8B-B14F-4D97-AF65-F5344CB8AC3E}">
        <p14:creationId xmlns:p14="http://schemas.microsoft.com/office/powerpoint/2010/main" val="220663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Ручное вхождения в полость матки в </a:t>
            </a:r>
            <a:r>
              <a:rPr lang="ru-RU" dirty="0" smtClean="0"/>
              <a:t>2015 </a:t>
            </a:r>
            <a:r>
              <a:rPr lang="ru-RU" dirty="0"/>
              <a:t>году </a:t>
            </a:r>
            <a:r>
              <a:rPr lang="ru-RU" dirty="0" smtClean="0"/>
              <a:t>1,1% </a:t>
            </a:r>
            <a:r>
              <a:rPr lang="ru-RU" dirty="0"/>
              <a:t>а в </a:t>
            </a:r>
            <a:r>
              <a:rPr lang="ru-RU" dirty="0" smtClean="0"/>
              <a:t>2016 </a:t>
            </a:r>
            <a:r>
              <a:rPr lang="ru-RU" dirty="0"/>
              <a:t>году </a:t>
            </a:r>
            <a:r>
              <a:rPr lang="ru-RU" dirty="0" smtClean="0"/>
              <a:t>1.0%</a:t>
            </a:r>
            <a:endParaRPr lang="ru-RU" dirty="0"/>
          </a:p>
          <a:p>
            <a:pPr defTabSz="914266">
              <a:defRPr/>
            </a:pPr>
            <a:r>
              <a:rPr lang="ru-RU" dirty="0"/>
              <a:t>За отчетный период  процент ручного вхождения в полость матки  снизилось на </a:t>
            </a:r>
            <a:r>
              <a:rPr lang="ru-RU" dirty="0" smtClean="0"/>
              <a:t>0,1%. </a:t>
            </a:r>
            <a:r>
              <a:rPr lang="ru-RU" dirty="0"/>
              <a:t>Это связано с активным  ведением третьего периода родов,  ранним прикладыванием  ребенка к груди матери.</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27</a:t>
            </a:fld>
            <a:endParaRPr lang="ru-RU"/>
          </a:p>
        </p:txBody>
      </p:sp>
    </p:spTree>
    <p:extLst>
      <p:ext uri="{BB962C8B-B14F-4D97-AF65-F5344CB8AC3E}">
        <p14:creationId xmlns:p14="http://schemas.microsoft.com/office/powerpoint/2010/main" val="2018438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отчетном году показатель разрыва промежности составляет </a:t>
            </a:r>
            <a:r>
              <a:rPr lang="ru-RU" b="1" dirty="0" smtClean="0"/>
              <a:t>6,8% против 7,1%</a:t>
            </a:r>
            <a:r>
              <a:rPr lang="ru-RU" b="1" baseline="0" dirty="0" smtClean="0"/>
              <a:t> прошлого года</a:t>
            </a:r>
            <a:r>
              <a:rPr lang="ru-RU" b="1" dirty="0" smtClean="0"/>
              <a:t>.</a:t>
            </a:r>
            <a:r>
              <a:rPr lang="ru-RU" dirty="0" smtClean="0"/>
              <a:t>  </a:t>
            </a:r>
            <a:r>
              <a:rPr lang="ru-RU" dirty="0"/>
              <a:t>Данный показатель сложился из рационального ведения родов согласно протоколов  Безопасного материнства (отказ от управления потугами, выбор удобного в потугах положения для роженицы).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28</a:t>
            </a:fld>
            <a:endParaRPr lang="ru-RU"/>
          </a:p>
        </p:txBody>
      </p:sp>
    </p:spTree>
    <p:extLst>
      <p:ext uri="{BB962C8B-B14F-4D97-AF65-F5344CB8AC3E}">
        <p14:creationId xmlns:p14="http://schemas.microsoft.com/office/powerpoint/2010/main" val="3350594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Гипертензионные</a:t>
            </a:r>
            <a:r>
              <a:rPr lang="ru-RU" dirty="0"/>
              <a:t> состояния являются одним из самых опасных акушерских осложнений. Во многих случаях тяжесть состояния и быстрое прогрессирование патологического процесса заставляет преждевременно прерывать беременность ради спасения жизни женщины. При этом дети, рожденные раннее срока, нередко оказываются в тяжелом состоянии из-за длительного внутриутробного страдания вследствие ФПН и гипоксии. </a:t>
            </a:r>
            <a:r>
              <a:rPr lang="ru-RU" dirty="0" err="1"/>
              <a:t>Гипертензионные</a:t>
            </a:r>
            <a:r>
              <a:rPr lang="ru-RU" dirty="0"/>
              <a:t> состояния занимают 2-3 место в структуре МС, являясь одновременно основной причиной неблагоприятных перинатальных исходов.</a:t>
            </a:r>
          </a:p>
          <a:p>
            <a:r>
              <a:rPr lang="ru-RU" dirty="0"/>
              <a:t>                    За отчетный период в данном показателе произошло </a:t>
            </a:r>
            <a:r>
              <a:rPr lang="ru-RU" dirty="0" err="1" smtClean="0"/>
              <a:t>увелечение</a:t>
            </a:r>
            <a:r>
              <a:rPr lang="ru-RU" dirty="0" smtClean="0"/>
              <a:t> на </a:t>
            </a:r>
            <a:r>
              <a:rPr lang="ru-RU" b="1" dirty="0" smtClean="0"/>
              <a:t>0,22%</a:t>
            </a:r>
            <a:r>
              <a:rPr lang="ru-RU" dirty="0" smtClean="0"/>
              <a:t> </a:t>
            </a:r>
            <a:r>
              <a:rPr lang="ru-RU" dirty="0"/>
              <a:t>за счет </a:t>
            </a:r>
            <a:r>
              <a:rPr lang="ru-RU" dirty="0" err="1"/>
              <a:t>преэклампсий</a:t>
            </a:r>
            <a:r>
              <a:rPr lang="ru-RU" dirty="0"/>
              <a:t> легкой </a:t>
            </a:r>
            <a:r>
              <a:rPr lang="ru-RU" dirty="0" smtClean="0"/>
              <a:t>степени,</a:t>
            </a:r>
            <a:r>
              <a:rPr lang="ru-RU" baseline="0" dirty="0" smtClean="0"/>
              <a:t> Тяжелой степени и эклампсии</a:t>
            </a:r>
            <a:endParaRPr lang="ru-RU" dirty="0"/>
          </a:p>
          <a:p>
            <a:r>
              <a:rPr lang="ru-RU" dirty="0" smtClean="0"/>
              <a:t>Это </a:t>
            </a:r>
            <a:r>
              <a:rPr lang="ru-RU" dirty="0"/>
              <a:t>говорит о </a:t>
            </a:r>
            <a:r>
              <a:rPr lang="ru-RU" dirty="0" smtClean="0"/>
              <a:t>несоблюдении </a:t>
            </a:r>
            <a:r>
              <a:rPr lang="ru-RU" dirty="0"/>
              <a:t>приказа о регионализации у данной группы пациентов, а также </a:t>
            </a:r>
            <a:r>
              <a:rPr lang="ru-RU" dirty="0" smtClean="0"/>
              <a:t>несвоевременной </a:t>
            </a:r>
            <a:r>
              <a:rPr lang="ru-RU" dirty="0"/>
              <a:t>диагностики </a:t>
            </a:r>
            <a:r>
              <a:rPr lang="ru-RU" dirty="0" err="1"/>
              <a:t>гипертензтонных</a:t>
            </a:r>
            <a:r>
              <a:rPr lang="ru-RU" dirty="0"/>
              <a:t> состояний на уровне первичного звена.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29</a:t>
            </a:fld>
            <a:endParaRPr lang="ru-RU"/>
          </a:p>
        </p:txBody>
      </p:sp>
    </p:spTree>
    <p:extLst>
      <p:ext uri="{BB962C8B-B14F-4D97-AF65-F5344CB8AC3E}">
        <p14:creationId xmlns:p14="http://schemas.microsoft.com/office/powerpoint/2010/main" val="298773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3</a:t>
            </a:fld>
            <a:endParaRPr lang="ru-RU"/>
          </a:p>
        </p:txBody>
      </p:sp>
    </p:spTree>
    <p:extLst>
      <p:ext uri="{BB962C8B-B14F-4D97-AF65-F5344CB8AC3E}">
        <p14:creationId xmlns:p14="http://schemas.microsoft.com/office/powerpoint/2010/main" val="401156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30</a:t>
            </a:fld>
            <a:endParaRPr lang="ru-RU"/>
          </a:p>
        </p:txBody>
      </p:sp>
    </p:spTree>
    <p:extLst>
      <p:ext uri="{BB962C8B-B14F-4D97-AF65-F5344CB8AC3E}">
        <p14:creationId xmlns:p14="http://schemas.microsoft.com/office/powerpoint/2010/main" val="1056319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Отмечается некоторое увеличение уровня кровотечений с </a:t>
            </a:r>
            <a:r>
              <a:rPr lang="ru-RU" sz="1200" b="1" i="1" kern="1200" dirty="0" smtClean="0">
                <a:solidFill>
                  <a:schemeClr val="tx1"/>
                </a:solidFill>
                <a:effectLst/>
                <a:latin typeface="+mn-lt"/>
                <a:ea typeface="+mn-ea"/>
                <a:cs typeface="+mn-cs"/>
              </a:rPr>
              <a:t>1,1%</a:t>
            </a:r>
            <a:r>
              <a:rPr lang="ru-RU" sz="1200" i="1" kern="1200" dirty="0" smtClean="0">
                <a:solidFill>
                  <a:schemeClr val="tx1"/>
                </a:solidFill>
                <a:effectLst/>
                <a:latin typeface="+mn-lt"/>
                <a:ea typeface="+mn-ea"/>
                <a:cs typeface="+mn-cs"/>
              </a:rPr>
              <a:t> в </a:t>
            </a:r>
            <a:r>
              <a:rPr lang="ru-RU" sz="1200" b="1" i="1" kern="1200" dirty="0" smtClean="0">
                <a:solidFill>
                  <a:schemeClr val="tx1"/>
                </a:solidFill>
                <a:effectLst/>
                <a:latin typeface="+mn-lt"/>
                <a:ea typeface="+mn-ea"/>
                <a:cs typeface="+mn-cs"/>
              </a:rPr>
              <a:t>2015</a:t>
            </a:r>
            <a:r>
              <a:rPr lang="ru-RU" sz="1200" i="1" kern="1200" dirty="0" smtClean="0">
                <a:solidFill>
                  <a:schemeClr val="tx1"/>
                </a:solidFill>
                <a:effectLst/>
                <a:latin typeface="+mn-lt"/>
                <a:ea typeface="+mn-ea"/>
                <a:cs typeface="+mn-cs"/>
              </a:rPr>
              <a:t> году до </a:t>
            </a:r>
            <a:r>
              <a:rPr lang="ru-RU" sz="1200" b="1" i="1" kern="1200" dirty="0" smtClean="0">
                <a:solidFill>
                  <a:schemeClr val="tx1"/>
                </a:solidFill>
                <a:effectLst/>
                <a:latin typeface="+mn-lt"/>
                <a:ea typeface="+mn-ea"/>
                <a:cs typeface="+mn-cs"/>
              </a:rPr>
              <a:t>1,7%</a:t>
            </a:r>
            <a:r>
              <a:rPr lang="ru-RU" sz="1200" i="1" kern="1200" dirty="0" smtClean="0">
                <a:solidFill>
                  <a:schemeClr val="tx1"/>
                </a:solidFill>
                <a:effectLst/>
                <a:latin typeface="+mn-lt"/>
                <a:ea typeface="+mn-ea"/>
                <a:cs typeface="+mn-cs"/>
              </a:rPr>
              <a:t>  в отчетном году за счет уровня ПОНРП. Данный факт говорит о несоблюдении регионализации при госпитализации пациенток с данной патологией, по-прежнему срабатывает принцип </a:t>
            </a:r>
            <a:r>
              <a:rPr lang="ru-RU" sz="1200" i="1" kern="1200" dirty="0" err="1" smtClean="0">
                <a:solidFill>
                  <a:schemeClr val="tx1"/>
                </a:solidFill>
                <a:effectLst/>
                <a:latin typeface="+mn-lt"/>
                <a:ea typeface="+mn-ea"/>
                <a:cs typeface="+mn-cs"/>
              </a:rPr>
              <a:t>близжайшего</a:t>
            </a:r>
            <a:r>
              <a:rPr lang="ru-RU" sz="1200" i="1" kern="1200" dirty="0" smtClean="0">
                <a:solidFill>
                  <a:schemeClr val="tx1"/>
                </a:solidFill>
                <a:effectLst/>
                <a:latin typeface="+mn-lt"/>
                <a:ea typeface="+mn-ea"/>
                <a:cs typeface="+mn-cs"/>
              </a:rPr>
              <a:t> роддома. </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Отсутствие роста данного показателя говорит о положительной работе стационара:  активном внедрении грудного вскармливания  и раннего прикладывая к груди матери,  ведении родов согласно данным </a:t>
            </a:r>
            <a:r>
              <a:rPr lang="ru-RU" sz="1200" i="1" kern="1200" dirty="0" err="1" smtClean="0">
                <a:solidFill>
                  <a:schemeClr val="tx1"/>
                </a:solidFill>
                <a:effectLst/>
                <a:latin typeface="+mn-lt"/>
                <a:ea typeface="+mn-ea"/>
                <a:cs typeface="+mn-cs"/>
              </a:rPr>
              <a:t>партограммы</a:t>
            </a:r>
            <a:r>
              <a:rPr lang="ru-RU" sz="1200" i="1" kern="1200" dirty="0" smtClean="0">
                <a:solidFill>
                  <a:schemeClr val="tx1"/>
                </a:solidFill>
                <a:effectLst/>
                <a:latin typeface="+mn-lt"/>
                <a:ea typeface="+mn-ea"/>
                <a:cs typeface="+mn-cs"/>
              </a:rPr>
              <a:t>, в связи с чем прекращено часто необоснованное применение окситоцина, приводящее к </a:t>
            </a:r>
            <a:r>
              <a:rPr lang="ru-RU" sz="1200" i="1" kern="1200" dirty="0" err="1" smtClean="0">
                <a:solidFill>
                  <a:schemeClr val="tx1"/>
                </a:solidFill>
                <a:effectLst/>
                <a:latin typeface="+mn-lt"/>
                <a:ea typeface="+mn-ea"/>
                <a:cs typeface="+mn-cs"/>
              </a:rPr>
              <a:t>окситоциновому</a:t>
            </a:r>
            <a:r>
              <a:rPr lang="ru-RU" sz="1200" i="1" kern="1200" dirty="0" smtClean="0">
                <a:solidFill>
                  <a:schemeClr val="tx1"/>
                </a:solidFill>
                <a:effectLst/>
                <a:latin typeface="+mn-lt"/>
                <a:ea typeface="+mn-ea"/>
                <a:cs typeface="+mn-cs"/>
              </a:rPr>
              <a:t> «истощению матки», активном ведении третьего периода родов, борьбе с кровотечением  строго согласно Протоколам МЗ РК, применении </a:t>
            </a:r>
            <a:r>
              <a:rPr lang="ru-RU" sz="1200" i="1" kern="1200" dirty="0" err="1" smtClean="0">
                <a:solidFill>
                  <a:schemeClr val="tx1"/>
                </a:solidFill>
                <a:effectLst/>
                <a:latin typeface="+mn-lt"/>
                <a:ea typeface="+mn-ea"/>
                <a:cs typeface="+mn-cs"/>
              </a:rPr>
              <a:t>гемостатических</a:t>
            </a:r>
            <a:r>
              <a:rPr lang="ru-RU" sz="1200" i="1" kern="1200" dirty="0" smtClean="0">
                <a:solidFill>
                  <a:schemeClr val="tx1"/>
                </a:solidFill>
                <a:effectLst/>
                <a:latin typeface="+mn-lt"/>
                <a:ea typeface="+mn-ea"/>
                <a:cs typeface="+mn-cs"/>
              </a:rPr>
              <a:t> швов по О-</a:t>
            </a:r>
            <a:r>
              <a:rPr lang="ru-RU" sz="1200" i="1" kern="1200" dirty="0" err="1" smtClean="0">
                <a:solidFill>
                  <a:schemeClr val="tx1"/>
                </a:solidFill>
                <a:effectLst/>
                <a:latin typeface="+mn-lt"/>
                <a:ea typeface="+mn-ea"/>
                <a:cs typeface="+mn-cs"/>
              </a:rPr>
              <a:t>Лири</a:t>
            </a:r>
            <a:r>
              <a:rPr lang="ru-RU" sz="1200" i="1" kern="1200" dirty="0" smtClean="0">
                <a:solidFill>
                  <a:schemeClr val="tx1"/>
                </a:solidFill>
                <a:effectLst/>
                <a:latin typeface="+mn-lt"/>
                <a:ea typeface="+mn-ea"/>
                <a:cs typeface="+mn-cs"/>
              </a:rPr>
              <a:t> и Б-Линчу, что играет большую роль в сохранении детородного органа.</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31</a:t>
            </a:fld>
            <a:endParaRPr lang="ru-RU"/>
          </a:p>
        </p:txBody>
      </p:sp>
    </p:spTree>
    <p:extLst>
      <p:ext uri="{BB962C8B-B14F-4D97-AF65-F5344CB8AC3E}">
        <p14:creationId xmlns:p14="http://schemas.microsoft.com/office/powerpoint/2010/main" val="3022339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наиболее серьезных осложнений беременности и родов являются </a:t>
            </a:r>
            <a:r>
              <a:rPr lang="ru-RU" b="1" dirty="0"/>
              <a:t>АКУШЕРСКИЕ КРОВОТЕЧЕНИЯ</a:t>
            </a:r>
            <a:r>
              <a:rPr lang="ru-RU" dirty="0"/>
              <a:t>.</a:t>
            </a:r>
          </a:p>
          <a:p>
            <a:r>
              <a:rPr lang="ru-RU" dirty="0"/>
              <a:t>В структуре материнской смертности кровотечениям принадлежит одно из первых мест, а кровотечения во время беременности и родах значительно повышают перинатальные потери. Отмечается </a:t>
            </a:r>
            <a:r>
              <a:rPr lang="ru-RU" dirty="0" smtClean="0"/>
              <a:t>рост уровня </a:t>
            </a:r>
            <a:r>
              <a:rPr lang="ru-RU" dirty="0"/>
              <a:t>кровотечений с </a:t>
            </a:r>
            <a:r>
              <a:rPr lang="ru-RU" b="1" dirty="0" smtClean="0"/>
              <a:t>1,11%</a:t>
            </a:r>
            <a:r>
              <a:rPr lang="ru-RU" dirty="0" smtClean="0"/>
              <a:t> </a:t>
            </a:r>
            <a:r>
              <a:rPr lang="ru-RU" dirty="0"/>
              <a:t>в </a:t>
            </a:r>
            <a:r>
              <a:rPr lang="ru-RU" b="1" dirty="0" smtClean="0"/>
              <a:t>2015</a:t>
            </a:r>
            <a:r>
              <a:rPr lang="ru-RU" dirty="0" smtClean="0"/>
              <a:t> </a:t>
            </a:r>
            <a:r>
              <a:rPr lang="ru-RU" dirty="0"/>
              <a:t>году до </a:t>
            </a:r>
            <a:r>
              <a:rPr lang="ru-RU" b="1" dirty="0" smtClean="0"/>
              <a:t>1,7%</a:t>
            </a:r>
            <a:r>
              <a:rPr lang="ru-RU" dirty="0" smtClean="0"/>
              <a:t>  </a:t>
            </a:r>
            <a:r>
              <a:rPr lang="ru-RU" dirty="0"/>
              <a:t>в отчетном году за счет уровня </a:t>
            </a:r>
            <a:r>
              <a:rPr lang="ru-RU" dirty="0" smtClean="0"/>
              <a:t>преждевременной отслойкой нормально расположенной плаценты. (</a:t>
            </a:r>
            <a:r>
              <a:rPr lang="ru-RU" baseline="0" dirty="0" smtClean="0"/>
              <a:t> в2015 году 21слу – 0,5 % в 2016 40сл -0,9%)</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32</a:t>
            </a:fld>
            <a:endParaRPr lang="ru-RU"/>
          </a:p>
        </p:txBody>
      </p:sp>
    </p:spTree>
    <p:extLst>
      <p:ext uri="{BB962C8B-B14F-4D97-AF65-F5344CB8AC3E}">
        <p14:creationId xmlns:p14="http://schemas.microsoft.com/office/powerpoint/2010/main" val="3298263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Послеродовое кровотечения в </a:t>
            </a:r>
            <a:r>
              <a:rPr lang="ru-RU" dirty="0" smtClean="0"/>
              <a:t>2015 </a:t>
            </a:r>
            <a:r>
              <a:rPr lang="ru-RU" dirty="0"/>
              <a:t>году составила </a:t>
            </a:r>
            <a:r>
              <a:rPr lang="ru-RU" dirty="0" smtClean="0"/>
              <a:t>0,6% </a:t>
            </a:r>
            <a:r>
              <a:rPr lang="ru-RU" dirty="0"/>
              <a:t>а в </a:t>
            </a:r>
            <a:r>
              <a:rPr lang="ru-RU" dirty="0" smtClean="0"/>
              <a:t>2016 </a:t>
            </a:r>
            <a:r>
              <a:rPr lang="ru-RU" dirty="0"/>
              <a:t>году </a:t>
            </a:r>
            <a:r>
              <a:rPr lang="ru-RU" dirty="0" smtClean="0"/>
              <a:t>0,7%  мы видим незначительный рост который связан с увеличением количеством пролеченных случаев </a:t>
            </a:r>
          </a:p>
        </p:txBody>
      </p:sp>
      <p:sp>
        <p:nvSpPr>
          <p:cNvPr id="4" name="Номер слайда 3"/>
          <p:cNvSpPr>
            <a:spLocks noGrp="1"/>
          </p:cNvSpPr>
          <p:nvPr>
            <p:ph type="sldNum" sz="quarter" idx="10"/>
          </p:nvPr>
        </p:nvSpPr>
        <p:spPr/>
        <p:txBody>
          <a:bodyPr/>
          <a:lstStyle/>
          <a:p>
            <a:fld id="{EA167D16-4358-4DB5-A957-2E82AB74742C}" type="slidenum">
              <a:rPr lang="ru-RU" smtClean="0"/>
              <a:t>33</a:t>
            </a:fld>
            <a:endParaRPr lang="ru-RU"/>
          </a:p>
        </p:txBody>
      </p:sp>
    </p:spTree>
    <p:extLst>
      <p:ext uri="{BB962C8B-B14F-4D97-AF65-F5344CB8AC3E}">
        <p14:creationId xmlns:p14="http://schemas.microsoft.com/office/powerpoint/2010/main" val="2503878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Частота кесарева сечения в нашем стационаре в </a:t>
            </a:r>
            <a:r>
              <a:rPr lang="ru-RU" dirty="0" smtClean="0"/>
              <a:t>2016 </a:t>
            </a:r>
            <a:r>
              <a:rPr lang="ru-RU" dirty="0"/>
              <a:t>г. составила </a:t>
            </a:r>
            <a:r>
              <a:rPr lang="ru-RU" dirty="0" smtClean="0"/>
              <a:t>18,8%, </a:t>
            </a:r>
            <a:r>
              <a:rPr lang="ru-RU" dirty="0"/>
              <a:t>в </a:t>
            </a:r>
            <a:r>
              <a:rPr lang="ru-RU" dirty="0" smtClean="0"/>
              <a:t>2015г </a:t>
            </a:r>
            <a:r>
              <a:rPr lang="ru-RU" dirty="0"/>
              <a:t>–</a:t>
            </a:r>
            <a:r>
              <a:rPr lang="ru-RU" dirty="0" smtClean="0"/>
              <a:t>17,9% увеличилось </a:t>
            </a:r>
            <a:r>
              <a:rPr lang="ru-RU" dirty="0"/>
              <a:t>на </a:t>
            </a:r>
            <a:r>
              <a:rPr lang="ru-RU" dirty="0" smtClean="0"/>
              <a:t>0,9%.</a:t>
            </a:r>
            <a:endParaRPr lang="ru-RU" dirty="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34</a:t>
            </a:fld>
            <a:endParaRPr lang="ru-RU"/>
          </a:p>
        </p:txBody>
      </p:sp>
    </p:spTree>
    <p:extLst>
      <p:ext uri="{BB962C8B-B14F-4D97-AF65-F5344CB8AC3E}">
        <p14:creationId xmlns:p14="http://schemas.microsoft.com/office/powerpoint/2010/main" val="3539920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Анализ таблицы показывает, что в каждом третьем случае показанием для </a:t>
            </a:r>
            <a:r>
              <a:rPr lang="ru-RU" dirty="0" err="1"/>
              <a:t>родоразрешения</a:t>
            </a:r>
            <a:r>
              <a:rPr lang="ru-RU" dirty="0"/>
              <a:t> пациенток путем операции кесарево сечение явилось сочетание рубца на матке и других акушерских показаний </a:t>
            </a:r>
            <a:r>
              <a:rPr lang="ru-RU" dirty="0" smtClean="0"/>
              <a:t>(51,2%), </a:t>
            </a:r>
            <a:r>
              <a:rPr lang="ru-RU" dirty="0"/>
              <a:t>что связано с увеличением частоты данного вмешательства на протяжении ряда лет. На втором ранговом месте среди показаний к </a:t>
            </a:r>
            <a:r>
              <a:rPr lang="ru-RU" dirty="0" err="1"/>
              <a:t>кесаревому</a:t>
            </a:r>
            <a:r>
              <a:rPr lang="ru-RU" dirty="0"/>
              <a:t> сечению находятся различные виды тазовых </a:t>
            </a:r>
            <a:r>
              <a:rPr lang="ru-RU" dirty="0" err="1"/>
              <a:t>предлежаний</a:t>
            </a:r>
            <a:r>
              <a:rPr lang="ru-RU" dirty="0"/>
              <a:t> в сочетании с другими акушерскими показаниями </a:t>
            </a:r>
            <a:r>
              <a:rPr lang="ru-RU" dirty="0" smtClean="0"/>
              <a:t>(11,4%). </a:t>
            </a:r>
            <a:r>
              <a:rPr lang="ru-RU" dirty="0"/>
              <a:t>За истекший период Угрожающее состояние плода   в качестве показания к оперативному </a:t>
            </a:r>
            <a:r>
              <a:rPr lang="ru-RU" dirty="0" err="1"/>
              <a:t>родоразрешению</a:t>
            </a:r>
            <a:r>
              <a:rPr lang="ru-RU" dirty="0"/>
              <a:t> вышел на </a:t>
            </a:r>
            <a:r>
              <a:rPr lang="en-US" dirty="0"/>
              <a:t>III</a:t>
            </a:r>
            <a:r>
              <a:rPr lang="ru-RU" dirty="0"/>
              <a:t> место с частотой </a:t>
            </a:r>
            <a:r>
              <a:rPr lang="ru-RU" dirty="0" smtClean="0"/>
              <a:t>8,4 </a:t>
            </a:r>
            <a:r>
              <a:rPr lang="ru-RU" dirty="0"/>
              <a:t>%, что связано с использованием КТГ аппарата которая позволяет своевременно </a:t>
            </a:r>
            <a:r>
              <a:rPr lang="ru-RU" dirty="0" err="1"/>
              <a:t>диагносцировать</a:t>
            </a:r>
            <a:r>
              <a:rPr lang="ru-RU" dirty="0"/>
              <a:t> внутриутробное страдание плода.</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35</a:t>
            </a:fld>
            <a:endParaRPr lang="ru-RU"/>
          </a:p>
        </p:txBody>
      </p:sp>
    </p:spTree>
    <p:extLst>
      <p:ext uri="{BB962C8B-B14F-4D97-AF65-F5344CB8AC3E}">
        <p14:creationId xmlns:p14="http://schemas.microsoft.com/office/powerpoint/2010/main" val="1629930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solidFill>
                  <a:schemeClr val="tx1"/>
                </a:solidFill>
              </a:rPr>
              <a:t>Показатель </a:t>
            </a:r>
            <a:r>
              <a:rPr lang="ru-RU" dirty="0" err="1" smtClean="0">
                <a:solidFill>
                  <a:schemeClr val="tx1"/>
                </a:solidFill>
              </a:rPr>
              <a:t>органоуносящих</a:t>
            </a:r>
            <a:r>
              <a:rPr lang="ru-RU" dirty="0" smtClean="0">
                <a:solidFill>
                  <a:schemeClr val="tx1"/>
                </a:solidFill>
              </a:rPr>
              <a:t> операций остается практически на уровне прошлого года и составляет 0,06%.  Во всех случаях произведена экстирпация матки. В одном случае у пациентки с рубцом на матке – при полном </a:t>
            </a:r>
            <a:r>
              <a:rPr lang="ru-RU" dirty="0" err="1" smtClean="0">
                <a:solidFill>
                  <a:schemeClr val="tx1"/>
                </a:solidFill>
              </a:rPr>
              <a:t>предлежании</a:t>
            </a:r>
            <a:r>
              <a:rPr lang="ru-RU" dirty="0" smtClean="0">
                <a:solidFill>
                  <a:schemeClr val="tx1"/>
                </a:solidFill>
              </a:rPr>
              <a:t> плаценты, которое стало операционной находкой, и истинном ее приращении и </a:t>
            </a:r>
            <a:r>
              <a:rPr lang="ru-RU" dirty="0" smtClean="0">
                <a:solidFill>
                  <a:schemeClr val="tx1"/>
                </a:solidFill>
              </a:rPr>
              <a:t>приращении </a:t>
            </a:r>
            <a:r>
              <a:rPr lang="ru-RU" dirty="0" smtClean="0">
                <a:solidFill>
                  <a:schemeClr val="tx1"/>
                </a:solidFill>
              </a:rPr>
              <a:t>в мочевой пузырь, во </a:t>
            </a:r>
            <a:r>
              <a:rPr lang="ru-RU" dirty="0" err="1" smtClean="0">
                <a:solidFill>
                  <a:schemeClr val="tx1"/>
                </a:solidFill>
              </a:rPr>
              <a:t>вотором</a:t>
            </a:r>
            <a:r>
              <a:rPr lang="ru-RU" dirty="0" smtClean="0">
                <a:solidFill>
                  <a:schemeClr val="tx1"/>
                </a:solidFill>
              </a:rPr>
              <a:t> случае – у пациентки с рубцом на матке, в ходе операции которой было обнаружено полное </a:t>
            </a:r>
            <a:r>
              <a:rPr lang="ru-RU" dirty="0" err="1" smtClean="0">
                <a:solidFill>
                  <a:schemeClr val="tx1"/>
                </a:solidFill>
              </a:rPr>
              <a:t>предлежание</a:t>
            </a:r>
            <a:r>
              <a:rPr lang="ru-RU" dirty="0" smtClean="0">
                <a:solidFill>
                  <a:schemeClr val="tx1"/>
                </a:solidFill>
              </a:rPr>
              <a:t> плаценты, возникло атоническое кровотечении, во третьем случае – у пациентки с ПОНРП, атоническом кровотечении. В двух случаях произведена перевязка ВПА.</a:t>
            </a:r>
            <a:endParaRPr lang="ru-RU" dirty="0">
              <a:solidFill>
                <a:schemeClr val="tx1"/>
              </a:solidFill>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36</a:t>
            </a:fld>
            <a:endParaRPr lang="ru-RU"/>
          </a:p>
        </p:txBody>
      </p:sp>
    </p:spTree>
    <p:extLst>
      <p:ext uri="{BB962C8B-B14F-4D97-AF65-F5344CB8AC3E}">
        <p14:creationId xmlns:p14="http://schemas.microsoft.com/office/powerpoint/2010/main" val="624846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увеличением количеством кровотечений увеличилось </a:t>
            </a:r>
            <a:r>
              <a:rPr lang="ru-RU" sz="1200" b="1" dirty="0" err="1" smtClean="0">
                <a:solidFill>
                  <a:srgbClr val="0070C0"/>
                </a:solidFill>
                <a:latin typeface="Times New Roman" panose="02020603050405020304" pitchFamily="18" charset="0"/>
                <a:cs typeface="Times New Roman" panose="02020603050405020304" pitchFamily="18" charset="0"/>
              </a:rPr>
              <a:t>Трансфузионная</a:t>
            </a:r>
            <a:r>
              <a:rPr lang="ru-RU" sz="1200" b="1" dirty="0" smtClean="0">
                <a:solidFill>
                  <a:srgbClr val="0070C0"/>
                </a:solidFill>
                <a:latin typeface="Times New Roman" panose="02020603050405020304" pitchFamily="18" charset="0"/>
                <a:cs typeface="Times New Roman" panose="02020603050405020304" pitchFamily="18" charset="0"/>
              </a:rPr>
              <a:t> активность</a:t>
            </a:r>
            <a:endParaRPr lang="ru-RU" dirty="0" smtClean="0"/>
          </a:p>
          <a:p>
            <a:endParaRPr lang="ru-RU" dirty="0" smtClean="0"/>
          </a:p>
          <a:p>
            <a:r>
              <a:rPr lang="ru-RU" dirty="0" smtClean="0"/>
              <a:t>Осложнении </a:t>
            </a:r>
            <a:r>
              <a:rPr lang="ru-RU" dirty="0"/>
              <a:t>за период работы нет </a:t>
            </a:r>
          </a:p>
        </p:txBody>
      </p:sp>
      <p:sp>
        <p:nvSpPr>
          <p:cNvPr id="4" name="Номер слайда 3"/>
          <p:cNvSpPr>
            <a:spLocks noGrp="1"/>
          </p:cNvSpPr>
          <p:nvPr>
            <p:ph type="sldNum" sz="quarter" idx="10"/>
          </p:nvPr>
        </p:nvSpPr>
        <p:spPr/>
        <p:txBody>
          <a:bodyPr/>
          <a:lstStyle/>
          <a:p>
            <a:fld id="{EA167D16-4358-4DB5-A957-2E82AB74742C}" type="slidenum">
              <a:rPr lang="ru-RU" smtClean="0"/>
              <a:t>37</a:t>
            </a:fld>
            <a:endParaRPr lang="ru-RU"/>
          </a:p>
        </p:txBody>
      </p:sp>
    </p:spTree>
    <p:extLst>
      <p:ext uri="{BB962C8B-B14F-4D97-AF65-F5344CB8AC3E}">
        <p14:creationId xmlns:p14="http://schemas.microsoft.com/office/powerpoint/2010/main" val="3745232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 отчетный период Увеличилось количество анестезий в общем на 10%,  но количество регионарных анестезий держится примерно на одном уровне  95,3% по отношению к 2015 году (94,7%).</a:t>
            </a:r>
          </a:p>
          <a:p>
            <a:r>
              <a:rPr lang="ru-RU" sz="1200" kern="1200" dirty="0" smtClean="0">
                <a:solidFill>
                  <a:schemeClr val="tx1"/>
                </a:solidFill>
                <a:effectLst/>
                <a:latin typeface="+mn-lt"/>
                <a:ea typeface="+mn-ea"/>
                <a:cs typeface="+mn-cs"/>
              </a:rPr>
              <a:t>Количество плановых анестезий на конец года  составило 51,53% хотя в 2015 она была на уровне 53%, хотя по уровню мировых стандартов она должна быть не менее 60%. В данном случае это дефект работы отделения патологии.</a:t>
            </a:r>
          </a:p>
          <a:p>
            <a:r>
              <a:rPr lang="ru-RU" sz="1200" kern="1200" dirty="0" smtClean="0">
                <a:solidFill>
                  <a:schemeClr val="tx1"/>
                </a:solidFill>
                <a:effectLst/>
                <a:latin typeface="+mn-lt"/>
                <a:ea typeface="+mn-ea"/>
                <a:cs typeface="+mn-cs"/>
              </a:rPr>
              <a:t>Количество катетеризаций центральных вен  также остается на низком уровне 8-11 тат как необходимости в них большой нет.</a:t>
            </a:r>
          </a:p>
          <a:p>
            <a:r>
              <a:rPr lang="ru-RU" sz="1200" kern="1200" dirty="0" err="1" smtClean="0">
                <a:solidFill>
                  <a:schemeClr val="tx1"/>
                </a:solidFill>
                <a:effectLst/>
                <a:latin typeface="+mn-lt"/>
                <a:ea typeface="+mn-ea"/>
                <a:cs typeface="+mn-cs"/>
              </a:rPr>
              <a:t>Инфузии</a:t>
            </a:r>
            <a:r>
              <a:rPr lang="ru-RU" sz="1200" kern="1200" dirty="0" smtClean="0">
                <a:solidFill>
                  <a:schemeClr val="tx1"/>
                </a:solidFill>
                <a:effectLst/>
                <a:latin typeface="+mn-lt"/>
                <a:ea typeface="+mn-ea"/>
                <a:cs typeface="+mn-cs"/>
              </a:rPr>
              <a:t> и трансфузии в общем проводятся в небольшом количестве и массивных кровотечений было всего 4.</a:t>
            </a:r>
          </a:p>
          <a:p>
            <a:r>
              <a:rPr lang="ru-RU" sz="1200" kern="1200" dirty="0" smtClean="0">
                <a:solidFill>
                  <a:schemeClr val="tx1"/>
                </a:solidFill>
                <a:effectLst/>
                <a:latin typeface="+mn-lt"/>
                <a:ea typeface="+mn-ea"/>
                <a:cs typeface="+mn-cs"/>
              </a:rPr>
              <a:t>Трансфузии в общем остаются на прежнем уровне с небольшим приростом в объёме, хотя количество реципиентов уменьшилось с 32 до 28 человек.</a:t>
            </a:r>
          </a:p>
          <a:p>
            <a:r>
              <a:rPr lang="ru-RU" sz="1200" kern="1200" dirty="0" smtClean="0">
                <a:solidFill>
                  <a:schemeClr val="tx1"/>
                </a:solidFill>
                <a:effectLst/>
                <a:latin typeface="+mn-lt"/>
                <a:ea typeface="+mn-ea"/>
                <a:cs typeface="+mn-cs"/>
              </a:rPr>
              <a:t>Количество ЭДА в родах увеличивается в 2 раза, что является положительным моментом в плане благополучных исходов родов и перинатальных исходов. Количество осложнений пост пункционных болей остается на прежнем уровне и составляет в общем 2-4% по данным литература он может быть от 9 до 24 %.</a:t>
            </a:r>
          </a:p>
          <a:p>
            <a:r>
              <a:rPr lang="ru-RU" sz="1200" kern="1200" dirty="0" smtClean="0">
                <a:solidFill>
                  <a:schemeClr val="tx1"/>
                </a:solidFill>
                <a:effectLst/>
                <a:latin typeface="+mn-lt"/>
                <a:ea typeface="+mn-ea"/>
                <a:cs typeface="+mn-cs"/>
              </a:rPr>
              <a:t> Общее количество больных прошедших по отделению в динамике тоже растет примерно на 12%, как общая тенденция. Соответственно увеличился показатель оборота койки и средний койка день., Это в свою очередь влияет на износ оборудования и инвентаря, В целях снижения нагрузки на одну койку приходится уменьшать пребывание пациентки в отделении до 1,1 дня.</a:t>
            </a:r>
          </a:p>
          <a:p>
            <a:r>
              <a:rPr lang="ru-RU" sz="1200" kern="1200" dirty="0" smtClean="0">
                <a:solidFill>
                  <a:schemeClr val="tx1"/>
                </a:solidFill>
                <a:effectLst/>
                <a:latin typeface="+mn-lt"/>
                <a:ea typeface="+mn-ea"/>
                <a:cs typeface="+mn-cs"/>
              </a:rPr>
              <a:t>В общем динамика по заболеваемости количество </a:t>
            </a:r>
            <a:r>
              <a:rPr lang="ru-RU" sz="1200" kern="1200" dirty="0" err="1" smtClean="0">
                <a:solidFill>
                  <a:schemeClr val="tx1"/>
                </a:solidFill>
                <a:effectLst/>
                <a:latin typeface="+mn-lt"/>
                <a:ea typeface="+mn-ea"/>
                <a:cs typeface="+mn-cs"/>
              </a:rPr>
              <a:t>преэклампсий</a:t>
            </a:r>
            <a:r>
              <a:rPr lang="ru-RU" sz="1200" kern="1200" dirty="0" smtClean="0">
                <a:solidFill>
                  <a:schemeClr val="tx1"/>
                </a:solidFill>
                <a:effectLst/>
                <a:latin typeface="+mn-lt"/>
                <a:ea typeface="+mn-ea"/>
                <a:cs typeface="+mn-cs"/>
              </a:rPr>
              <a:t> и артериальных гипертензий уменьшилось, хотя количество анемий тяжелой степени и кровотечений увеличились с 16 до 25.</a:t>
            </a:r>
          </a:p>
          <a:p>
            <a:pPr defTabSz="914266">
              <a:defRPr/>
            </a:pPr>
            <a:endParaRPr lang="ru-RU" dirty="0" smtClean="0"/>
          </a:p>
          <a:p>
            <a:pPr defTabSz="914266">
              <a:defRPr/>
            </a:pPr>
            <a:endParaRPr lang="ru-RU" dirty="0" smtClean="0"/>
          </a:p>
          <a:p>
            <a:pPr defTabSz="914266">
              <a:defRPr/>
            </a:pP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38</a:t>
            </a:fld>
            <a:endParaRPr lang="ru-RU"/>
          </a:p>
        </p:txBody>
      </p:sp>
    </p:spTree>
    <p:extLst>
      <p:ext uri="{BB962C8B-B14F-4D97-AF65-F5344CB8AC3E}">
        <p14:creationId xmlns:p14="http://schemas.microsoft.com/office/powerpoint/2010/main" val="651211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прежнему каждая третья пациентка страдает железо-</a:t>
            </a:r>
            <a:r>
              <a:rPr lang="ru-RU" dirty="0" err="1" smtClean="0"/>
              <a:t>дифецитной</a:t>
            </a:r>
            <a:r>
              <a:rPr lang="ru-RU" dirty="0" smtClean="0"/>
              <a:t> </a:t>
            </a:r>
            <a:r>
              <a:rPr lang="ru-RU" dirty="0" smtClean="0"/>
              <a:t>анемией 46%. </a:t>
            </a:r>
            <a:r>
              <a:rPr lang="ru-RU" dirty="0" smtClean="0"/>
              <a:t>На втором </a:t>
            </a:r>
            <a:r>
              <a:rPr lang="ru-RU" dirty="0" smtClean="0"/>
              <a:t>месте 19% </a:t>
            </a:r>
            <a:r>
              <a:rPr lang="ru-RU" dirty="0" smtClean="0"/>
              <a:t>заболевания </a:t>
            </a:r>
            <a:r>
              <a:rPr lang="ru-RU" dirty="0" smtClean="0"/>
              <a:t>органов дыхания, на третьем месте заболевания почек 16%</a:t>
            </a:r>
            <a:r>
              <a:rPr lang="ru-RU" baseline="0" dirty="0" smtClean="0"/>
              <a:t>. </a:t>
            </a:r>
            <a:r>
              <a:rPr lang="ru-RU" baseline="0" dirty="0" smtClean="0"/>
              <a:t>Следует отметить, что различная сопутствующая </a:t>
            </a:r>
            <a:r>
              <a:rPr lang="ru-RU" baseline="0" dirty="0" err="1" smtClean="0"/>
              <a:t>экстрагинитальная</a:t>
            </a:r>
            <a:r>
              <a:rPr lang="ru-RU" baseline="0" dirty="0" smtClean="0"/>
              <a:t> патология является фоном для развития различных акушерских осложнений.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39</a:t>
            </a:fld>
            <a:endParaRPr lang="ru-RU"/>
          </a:p>
        </p:txBody>
      </p:sp>
    </p:spTree>
    <p:extLst>
      <p:ext uri="{BB962C8B-B14F-4D97-AF65-F5344CB8AC3E}">
        <p14:creationId xmlns:p14="http://schemas.microsoft.com/office/powerpoint/2010/main" val="561149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Госпитализация беременных, рожениц и родильниц в родильный дом 2 уровня осуществляется согласно приказу о госпитализации УЗ </a:t>
            </a:r>
            <a:r>
              <a:rPr lang="ru-RU" dirty="0" err="1"/>
              <a:t>г.Алматы</a:t>
            </a:r>
            <a:r>
              <a:rPr lang="ru-RU" dirty="0"/>
              <a:t> как в плановом, так и в экстренном порядке. Сотрудниками клиники осуществляется диагностика, комплексное лечение различных осложнений беременности, сопутствующей </a:t>
            </a:r>
            <a:r>
              <a:rPr lang="ru-RU" dirty="0" err="1"/>
              <a:t>экстрагенитальной</a:t>
            </a:r>
            <a:r>
              <a:rPr lang="ru-RU" dirty="0"/>
              <a:t> патологии и </a:t>
            </a:r>
            <a:r>
              <a:rPr lang="ru-RU" dirty="0" err="1"/>
              <a:t>родоразрешение</a:t>
            </a:r>
            <a:r>
              <a:rPr lang="ru-RU" dirty="0"/>
              <a:t> пациенток из района обслуживания женских консультаций при ГП №9, ГП №13, ГП №20, ГП </a:t>
            </a:r>
            <a:r>
              <a:rPr lang="ru-RU" dirty="0" smtClean="0"/>
              <a:t>№28, </a:t>
            </a:r>
            <a:r>
              <a:rPr lang="ru-RU" dirty="0"/>
              <a:t>ГП № </a:t>
            </a:r>
            <a:r>
              <a:rPr lang="ru-RU" dirty="0" smtClean="0"/>
              <a:t>19  </a:t>
            </a:r>
            <a:r>
              <a:rPr lang="ru-RU" dirty="0"/>
              <a:t>ГП </a:t>
            </a:r>
            <a:r>
              <a:rPr lang="ru-RU" dirty="0" smtClean="0"/>
              <a:t>25 и ГП23</a:t>
            </a:r>
            <a:endParaRPr lang="en-US"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4</a:t>
            </a:fld>
            <a:endParaRPr lang="ru-RU"/>
          </a:p>
        </p:txBody>
      </p:sp>
    </p:spTree>
    <p:extLst>
      <p:ext uri="{BB962C8B-B14F-4D97-AF65-F5344CB8AC3E}">
        <p14:creationId xmlns:p14="http://schemas.microsoft.com/office/powerpoint/2010/main" val="15788126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Показатель  ПНС по родильному дому  по итогам 12-и месяцев (</a:t>
            </a:r>
            <a:r>
              <a:rPr lang="ru-RU" dirty="0" smtClean="0"/>
              <a:t>2016г</a:t>
            </a:r>
            <a:r>
              <a:rPr lang="ru-RU" dirty="0"/>
              <a:t>) </a:t>
            </a:r>
            <a:r>
              <a:rPr lang="ru-RU" dirty="0" smtClean="0"/>
              <a:t>уменьшилось   </a:t>
            </a:r>
            <a:r>
              <a:rPr lang="ru-RU" dirty="0"/>
              <a:t>с  </a:t>
            </a:r>
            <a:r>
              <a:rPr lang="ru-RU" dirty="0" smtClean="0"/>
              <a:t>7,6</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t>  </a:t>
            </a:r>
            <a:r>
              <a:rPr lang="ru-RU" dirty="0"/>
              <a:t>до </a:t>
            </a:r>
            <a:r>
              <a:rPr lang="ru-RU" dirty="0" smtClean="0"/>
              <a:t> 5,3</a:t>
            </a:r>
            <a:r>
              <a:rPr lang="ru-RU" b="1" dirty="0" smtClean="0"/>
              <a:t> </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что составило 2,3 </a:t>
            </a:r>
            <a:r>
              <a:rPr lang="en-US" dirty="0" smtClean="0">
                <a:solidFill>
                  <a:schemeClr val="tx1"/>
                </a:solidFill>
                <a:latin typeface="Times New Roman" panose="02020603050405020304" pitchFamily="18" charset="0"/>
                <a:cs typeface="Times New Roman" panose="02020603050405020304" pitchFamily="18" charset="0"/>
              </a:rPr>
              <a:t>‰</a:t>
            </a:r>
            <a:r>
              <a:rPr lang="ru-RU" b="1" dirty="0" smtClean="0"/>
              <a:t>  </a:t>
            </a:r>
            <a:r>
              <a:rPr lang="ru-RU" b="1" dirty="0"/>
              <a:t>за счет мертворождаемости </a:t>
            </a:r>
            <a:r>
              <a:rPr lang="ru-RU" b="1" dirty="0" smtClean="0"/>
              <a:t> и РНС.</a:t>
            </a: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40</a:t>
            </a:fld>
            <a:endParaRPr lang="ru-RU"/>
          </a:p>
        </p:txBody>
      </p:sp>
    </p:spTree>
    <p:extLst>
      <p:ext uri="{BB962C8B-B14F-4D97-AF65-F5344CB8AC3E}">
        <p14:creationId xmlns:p14="http://schemas.microsoft.com/office/powerpoint/2010/main" val="1461893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514350" indent="-514350" algn="just"/>
            <a:r>
              <a:rPr lang="ru-RU" sz="1200" dirty="0" smtClean="0">
                <a:latin typeface="Arial" pitchFamily="34" charset="0"/>
                <a:cs typeface="Arial" pitchFamily="34" charset="0"/>
              </a:rPr>
              <a:t>Младенческая смертность - 2 сл. - 0,2‰</a:t>
            </a:r>
          </a:p>
          <a:p>
            <a:pPr marL="514350" indent="-65088" algn="just"/>
            <a:r>
              <a:rPr lang="ru-RU" sz="1200" dirty="0" smtClean="0">
                <a:latin typeface="Arial" pitchFamily="34" charset="0"/>
                <a:cs typeface="Arial" pitchFamily="34" charset="0"/>
              </a:rPr>
              <a:t>1 доношенный (вес 2500,0 и более)</a:t>
            </a:r>
          </a:p>
          <a:p>
            <a:pPr marL="514350" indent="-65088" algn="just"/>
            <a:r>
              <a:rPr lang="ru-RU" sz="1200" dirty="0" smtClean="0">
                <a:latin typeface="Arial" pitchFamily="34" charset="0"/>
                <a:cs typeface="Arial" pitchFamily="34" charset="0"/>
              </a:rPr>
              <a:t>1 недоношенный (вес менее 1000,0)</a:t>
            </a:r>
          </a:p>
          <a:p>
            <a:pPr marL="514350" indent="-65088" algn="just"/>
            <a:r>
              <a:rPr lang="ru-RU" sz="1200" dirty="0" smtClean="0">
                <a:latin typeface="Arial" pitchFamily="34" charset="0"/>
                <a:cs typeface="Arial" pitchFamily="34" charset="0"/>
              </a:rPr>
              <a:t>Патолого-</a:t>
            </a:r>
            <a:r>
              <a:rPr lang="ru-RU" sz="1200" dirty="0" err="1" smtClean="0">
                <a:latin typeface="Arial" pitchFamily="34" charset="0"/>
                <a:cs typeface="Arial" pitchFamily="34" charset="0"/>
              </a:rPr>
              <a:t>анотамический</a:t>
            </a:r>
            <a:r>
              <a:rPr lang="ru-RU" sz="1200" dirty="0" smtClean="0">
                <a:latin typeface="Arial" pitchFamily="34" charset="0"/>
                <a:cs typeface="Arial" pitchFamily="34" charset="0"/>
              </a:rPr>
              <a:t> ДЗ : совпадение с клиническим диагнозом </a:t>
            </a:r>
            <a:endParaRPr lang="en-US" sz="1200" dirty="0" smtClean="0">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41</a:t>
            </a:fld>
            <a:endParaRPr lang="ru-RU"/>
          </a:p>
        </p:txBody>
      </p:sp>
    </p:spTree>
    <p:extLst>
      <p:ext uri="{BB962C8B-B14F-4D97-AF65-F5344CB8AC3E}">
        <p14:creationId xmlns:p14="http://schemas.microsoft.com/office/powerpoint/2010/main" val="21427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smtClean="0"/>
              <a:t>Показатель  ПНС по родильному дому  по итогам 12-и месяцев (2016г) уменьшилось   с  7,6</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t>  до  5,3</a:t>
            </a:r>
            <a:r>
              <a:rPr lang="ru-RU" b="1" dirty="0" smtClean="0"/>
              <a:t> </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 что составило 2,3 </a:t>
            </a:r>
            <a:r>
              <a:rPr lang="en-US" dirty="0" smtClean="0">
                <a:solidFill>
                  <a:schemeClr val="tx1"/>
                </a:solidFill>
                <a:latin typeface="Times New Roman" panose="02020603050405020304" pitchFamily="18" charset="0"/>
                <a:cs typeface="Times New Roman" panose="02020603050405020304" pitchFamily="18" charset="0"/>
              </a:rPr>
              <a:t>‰</a:t>
            </a:r>
            <a:r>
              <a:rPr lang="ru-RU" b="1" dirty="0" smtClean="0"/>
              <a:t>  за счет мертворождаемости  и РНС.</a:t>
            </a:r>
            <a:r>
              <a:rPr lang="ru-RU" dirty="0" smtClean="0"/>
              <a:t>  </a:t>
            </a:r>
          </a:p>
          <a:p>
            <a:r>
              <a:rPr lang="ru-RU" dirty="0" smtClean="0"/>
              <a:t>По срокам </a:t>
            </a:r>
            <a:r>
              <a:rPr lang="ru-RU" dirty="0" err="1" smtClean="0"/>
              <a:t>гестации</a:t>
            </a:r>
            <a:r>
              <a:rPr lang="ru-RU" dirty="0" smtClean="0"/>
              <a:t> структура перинатальной смертности представлено</a:t>
            </a:r>
            <a:r>
              <a:rPr lang="ru-RU" baseline="0" dirty="0" smtClean="0"/>
              <a:t> на слайде</a:t>
            </a: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42</a:t>
            </a:fld>
            <a:endParaRPr lang="ru-RU"/>
          </a:p>
        </p:txBody>
      </p:sp>
    </p:spTree>
    <p:extLst>
      <p:ext uri="{BB962C8B-B14F-4D97-AF65-F5344CB8AC3E}">
        <p14:creationId xmlns:p14="http://schemas.microsoft.com/office/powerpoint/2010/main" val="3722404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Мертворождаемость составила в 2016 году – 24 случаев что составила 5,0 ‰ в сравнение с 2015 происходит уменьшение случаев на 1,9</a:t>
            </a:r>
            <a:r>
              <a:rPr lang="ru-RU" baseline="0" dirty="0" smtClean="0"/>
              <a:t> ‰</a:t>
            </a:r>
            <a:r>
              <a:rPr lang="ru-RU" dirty="0" smtClean="0"/>
              <a:t>.</a:t>
            </a:r>
          </a:p>
          <a:p>
            <a:r>
              <a:rPr lang="ru-RU" dirty="0" smtClean="0"/>
              <a:t>Структура мертворождаемости представлена на слайде</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43</a:t>
            </a:fld>
            <a:endParaRPr lang="ru-RU"/>
          </a:p>
        </p:txBody>
      </p:sp>
    </p:spTree>
    <p:extLst>
      <p:ext uri="{BB962C8B-B14F-4D97-AF65-F5344CB8AC3E}">
        <p14:creationId xmlns:p14="http://schemas.microsoft.com/office/powerpoint/2010/main" val="2556392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Интранатальных</a:t>
            </a:r>
            <a:r>
              <a:rPr lang="ru-RU" dirty="0"/>
              <a:t>  потерь в </a:t>
            </a:r>
            <a:r>
              <a:rPr lang="ru-RU" dirty="0" smtClean="0"/>
              <a:t>2016 </a:t>
            </a:r>
            <a:r>
              <a:rPr lang="ru-RU" dirty="0"/>
              <a:t>г  не было </a:t>
            </a:r>
          </a:p>
          <a:p>
            <a:r>
              <a:rPr lang="ru-RU" dirty="0"/>
              <a:t>Таким образом, основными причинами мертворождаемости остаются антенатальная асфиксия плода , ПОНРП ,  ВПР плода, ЗВУР  и </a:t>
            </a:r>
            <a:r>
              <a:rPr lang="ru-RU" dirty="0" err="1"/>
              <a:t>преэклампсия</a:t>
            </a:r>
            <a:r>
              <a:rPr lang="ru-RU" dirty="0"/>
              <a:t> легкой степени </a:t>
            </a:r>
          </a:p>
          <a:p>
            <a:r>
              <a:rPr lang="ru-RU" dirty="0"/>
              <a:t>Резервом снижения перинатальной смертности в этой группе является профилактика  </a:t>
            </a:r>
            <a:r>
              <a:rPr lang="ru-RU" dirty="0" err="1"/>
              <a:t>фето</a:t>
            </a:r>
            <a:r>
              <a:rPr lang="ru-RU" dirty="0"/>
              <a:t> –плацентарной недостаточности  и планирование семьи, особенно в социально неблагополучной среде.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44</a:t>
            </a:fld>
            <a:endParaRPr lang="ru-RU"/>
          </a:p>
        </p:txBody>
      </p:sp>
    </p:spTree>
    <p:extLst>
      <p:ext uri="{BB962C8B-B14F-4D97-AF65-F5344CB8AC3E}">
        <p14:creationId xmlns:p14="http://schemas.microsoft.com/office/powerpoint/2010/main" val="4937026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Мертворождаемость составила </a:t>
            </a:r>
            <a:r>
              <a:rPr lang="ru-RU" dirty="0" smtClean="0"/>
              <a:t>24 </a:t>
            </a:r>
            <a:r>
              <a:rPr lang="ru-RU" dirty="0"/>
              <a:t>случаев </a:t>
            </a:r>
          </a:p>
          <a:p>
            <a:r>
              <a:rPr lang="ru-RU" dirty="0"/>
              <a:t>Все случае распределись между прикреплёнными поликлиниками которое отражены в данной таблице.</a:t>
            </a:r>
          </a:p>
          <a:p>
            <a:r>
              <a:rPr lang="ru-RU" dirty="0"/>
              <a:t>Мертворожденные  </a:t>
            </a:r>
            <a:r>
              <a:rPr lang="ru-RU" dirty="0" smtClean="0"/>
              <a:t>4 </a:t>
            </a:r>
            <a:r>
              <a:rPr lang="ru-RU" dirty="0"/>
              <a:t>случая – </a:t>
            </a:r>
            <a:r>
              <a:rPr lang="ru-RU" dirty="0" smtClean="0"/>
              <a:t>необследованные.</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45</a:t>
            </a:fld>
            <a:endParaRPr lang="ru-RU"/>
          </a:p>
        </p:txBody>
      </p:sp>
    </p:spTree>
    <p:extLst>
      <p:ext uri="{BB962C8B-B14F-4D97-AF65-F5344CB8AC3E}">
        <p14:creationId xmlns:p14="http://schemas.microsoft.com/office/powerpoint/2010/main" val="3420301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2016 году уровень РНС</a:t>
            </a:r>
            <a:r>
              <a:rPr lang="ru-RU" sz="1200" kern="1200" dirty="0" smtClean="0">
                <a:solidFill>
                  <a:schemeClr val="tx1"/>
                </a:solidFill>
                <a:effectLst/>
                <a:latin typeface="+mn-lt"/>
                <a:ea typeface="+mn-ea"/>
                <a:cs typeface="+mn-cs"/>
              </a:rPr>
              <a:t>  по сравнению с прошлым годом снизилась   на  </a:t>
            </a:r>
            <a:r>
              <a:rPr lang="ru-RU" sz="1200" b="1" kern="1200" dirty="0" smtClean="0">
                <a:solidFill>
                  <a:schemeClr val="tx1"/>
                </a:solidFill>
                <a:effectLst/>
                <a:latin typeface="+mn-lt"/>
                <a:ea typeface="+mn-ea"/>
                <a:cs typeface="+mn-cs"/>
              </a:rPr>
              <a:t>0,5  ‰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Вскрытие умерших новорожденных проведено в 100% случаев, патологоанатомическое исследование плаценты во всех  случаях- в 3 случаях гнойный </a:t>
            </a:r>
            <a:r>
              <a:rPr lang="ru-RU" sz="1200" kern="1200" dirty="0" err="1" smtClean="0">
                <a:solidFill>
                  <a:schemeClr val="tx1"/>
                </a:solidFill>
                <a:effectLst/>
                <a:latin typeface="+mn-lt"/>
                <a:ea typeface="+mn-ea"/>
                <a:cs typeface="+mn-cs"/>
              </a:rPr>
              <a:t>децидуит</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хориоамнионит</a:t>
            </a:r>
            <a:r>
              <a:rPr lang="ru-RU" sz="1200" kern="1200" dirty="0" smtClean="0">
                <a:solidFill>
                  <a:schemeClr val="tx1"/>
                </a:solidFill>
                <a:effectLst/>
                <a:latin typeface="+mn-lt"/>
                <a:ea typeface="+mn-ea"/>
                <a:cs typeface="+mn-cs"/>
              </a:rPr>
              <a:t>, что </a:t>
            </a:r>
            <a:r>
              <a:rPr lang="ru-RU" sz="1200" kern="1200" dirty="0" err="1" smtClean="0">
                <a:solidFill>
                  <a:schemeClr val="tx1"/>
                </a:solidFill>
                <a:effectLst/>
                <a:latin typeface="+mn-lt"/>
                <a:ea typeface="+mn-ea"/>
                <a:cs typeface="+mn-cs"/>
              </a:rPr>
              <a:t>подтвеждает</a:t>
            </a:r>
            <a:r>
              <a:rPr lang="ru-RU" sz="1200" kern="1200" dirty="0" smtClean="0">
                <a:solidFill>
                  <a:schemeClr val="tx1"/>
                </a:solidFill>
                <a:effectLst/>
                <a:latin typeface="+mn-lt"/>
                <a:ea typeface="+mn-ea"/>
                <a:cs typeface="+mn-cs"/>
              </a:rPr>
              <a:t> в\у инфицирование и молниеносное течение</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По нозологическим формам </a:t>
            </a:r>
            <a:r>
              <a:rPr lang="ru-RU" sz="1200" b="1" kern="1200" dirty="0" smtClean="0">
                <a:solidFill>
                  <a:schemeClr val="tx1"/>
                </a:solidFill>
                <a:effectLst/>
                <a:latin typeface="+mn-lt"/>
                <a:ea typeface="+mn-ea"/>
                <a:cs typeface="+mn-cs"/>
              </a:rPr>
              <a:t> 1 случая РНС у </a:t>
            </a:r>
            <a:r>
              <a:rPr lang="ru-RU" sz="1200" b="1" kern="1200" dirty="0" err="1" smtClean="0">
                <a:solidFill>
                  <a:schemeClr val="tx1"/>
                </a:solidFill>
                <a:effectLst/>
                <a:latin typeface="+mn-lt"/>
                <a:ea typeface="+mn-ea"/>
                <a:cs typeface="+mn-cs"/>
              </a:rPr>
              <a:t>недоношеного</a:t>
            </a:r>
            <a:r>
              <a:rPr lang="ru-RU" sz="1200" b="1" kern="1200" dirty="0" smtClean="0">
                <a:solidFill>
                  <a:schemeClr val="tx1"/>
                </a:solidFill>
                <a:effectLst/>
                <a:latin typeface="+mn-lt"/>
                <a:ea typeface="+mn-ea"/>
                <a:cs typeface="+mn-cs"/>
              </a:rPr>
              <a:t> и 2 случая МС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1 случай РНС новорожденного Тагай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Тагай(муж) Д.Р. 01.06.2016 в 09 час 20 мин ДС- 02.09 в 13 час 20 мин </a:t>
            </a:r>
          </a:p>
          <a:p>
            <a:r>
              <a:rPr lang="ru-RU" sz="1200" b="1" kern="1200" dirty="0" smtClean="0">
                <a:solidFill>
                  <a:schemeClr val="tx1"/>
                </a:solidFill>
                <a:effectLst/>
                <a:latin typeface="+mn-lt"/>
                <a:ea typeface="+mn-ea"/>
                <a:cs typeface="+mn-cs"/>
              </a:rPr>
              <a:t>Жил 1 сутки, 4 часа,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Вес 958,0 рост 34  </a:t>
            </a:r>
            <a:r>
              <a:rPr lang="ru-RU" sz="1200" kern="1200" dirty="0" err="1" smtClean="0">
                <a:solidFill>
                  <a:schemeClr val="tx1"/>
                </a:solidFill>
                <a:effectLst/>
                <a:latin typeface="+mn-lt"/>
                <a:ea typeface="+mn-ea"/>
                <a:cs typeface="+mn-cs"/>
              </a:rPr>
              <a:t>Апгар</a:t>
            </a:r>
            <a:r>
              <a:rPr lang="ru-RU" sz="1200" kern="1200" dirty="0" smtClean="0">
                <a:solidFill>
                  <a:schemeClr val="tx1"/>
                </a:solidFill>
                <a:effectLst/>
                <a:latin typeface="+mn-lt"/>
                <a:ea typeface="+mn-ea"/>
                <a:cs typeface="+mn-cs"/>
              </a:rPr>
              <a:t> 6-7 б</a:t>
            </a:r>
          </a:p>
          <a:p>
            <a:r>
              <a:rPr lang="ru-RU" sz="1200" kern="1200" dirty="0" smtClean="0">
                <a:solidFill>
                  <a:schemeClr val="tx1"/>
                </a:solidFill>
                <a:effectLst/>
                <a:latin typeface="+mn-lt"/>
                <a:ea typeface="+mn-ea"/>
                <a:cs typeface="+mn-cs"/>
              </a:rPr>
              <a:t>Мать ребенка приезжая из чимкентской </a:t>
            </a:r>
            <a:r>
              <a:rPr lang="ru-RU" sz="1200" kern="1200" dirty="0" err="1" smtClean="0">
                <a:solidFill>
                  <a:schemeClr val="tx1"/>
                </a:solidFill>
                <a:effectLst/>
                <a:latin typeface="+mn-lt"/>
                <a:ea typeface="+mn-ea"/>
                <a:cs typeface="+mn-cs"/>
              </a:rPr>
              <a:t>обл</a:t>
            </a:r>
            <a:r>
              <a:rPr lang="ru-RU" sz="1200" kern="1200" dirty="0" smtClean="0">
                <a:solidFill>
                  <a:schemeClr val="tx1"/>
                </a:solidFill>
                <a:effectLst/>
                <a:latin typeface="+mn-lt"/>
                <a:ea typeface="+mn-ea"/>
                <a:cs typeface="+mn-cs"/>
              </a:rPr>
              <a:t>, п. </a:t>
            </a:r>
            <a:r>
              <a:rPr lang="ru-RU" sz="1200" kern="1200" dirty="0" err="1" smtClean="0">
                <a:solidFill>
                  <a:schemeClr val="tx1"/>
                </a:solidFill>
                <a:effectLst/>
                <a:latin typeface="+mn-lt"/>
                <a:ea typeface="+mn-ea"/>
                <a:cs typeface="+mn-cs"/>
              </a:rPr>
              <a:t>Сарыагаш</a:t>
            </a:r>
            <a:r>
              <a:rPr lang="ru-RU" sz="1200" kern="1200" dirty="0" smtClean="0">
                <a:solidFill>
                  <a:schemeClr val="tx1"/>
                </a:solidFill>
                <a:effectLst/>
                <a:latin typeface="+mn-lt"/>
                <a:ea typeface="+mn-ea"/>
                <a:cs typeface="+mn-cs"/>
              </a:rPr>
              <a:t>, не наблюдалась, не обследовалась, в беременности не заинтересована, в ЖК не наблюдалась</a:t>
            </a:r>
          </a:p>
          <a:p>
            <a:r>
              <a:rPr lang="ru-RU" sz="1200" kern="1200" dirty="0" smtClean="0">
                <a:solidFill>
                  <a:schemeClr val="tx1"/>
                </a:solidFill>
                <a:effectLst/>
                <a:latin typeface="+mn-lt"/>
                <a:ea typeface="+mn-ea"/>
                <a:cs typeface="+mn-cs"/>
              </a:rPr>
              <a:t>Патологоанатомический диагноз: </a:t>
            </a:r>
          </a:p>
          <a:p>
            <a:r>
              <a:rPr lang="ru-RU" sz="1200" b="1" kern="1200" dirty="0" smtClean="0">
                <a:solidFill>
                  <a:schemeClr val="tx1"/>
                </a:solidFill>
                <a:effectLst/>
                <a:latin typeface="+mn-lt"/>
                <a:ea typeface="+mn-ea"/>
                <a:cs typeface="+mn-cs"/>
              </a:rPr>
              <a:t>Посмертный диагноз: Внутриутробная пневмония СДР ателектазы, ВЖК недоношенность 26-27 недель </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плаценте- </a:t>
            </a:r>
            <a:r>
              <a:rPr lang="ru-RU" sz="1200" kern="1200" dirty="0" err="1" smtClean="0">
                <a:solidFill>
                  <a:schemeClr val="tx1"/>
                </a:solidFill>
                <a:effectLst/>
                <a:latin typeface="+mn-lt"/>
                <a:ea typeface="+mn-ea"/>
                <a:cs typeface="+mn-cs"/>
              </a:rPr>
              <a:t>хориоамнионит</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децидуит</a:t>
            </a:r>
            <a:r>
              <a:rPr lang="ru-RU" sz="1200" kern="1200" dirty="0" smtClean="0">
                <a:solidFill>
                  <a:schemeClr val="tx1"/>
                </a:solidFill>
                <a:effectLst/>
                <a:latin typeface="+mn-lt"/>
                <a:ea typeface="+mn-ea"/>
                <a:cs typeface="+mn-cs"/>
              </a:rPr>
              <a:t> </a:t>
            </a:r>
          </a:p>
          <a:p>
            <a:r>
              <a:rPr lang="ru-RU" sz="1200" b="1" kern="1200" dirty="0" smtClean="0">
                <a:solidFill>
                  <a:schemeClr val="tx1"/>
                </a:solidFill>
                <a:effectLst/>
                <a:latin typeface="+mn-lt"/>
                <a:ea typeface="+mn-ea"/>
                <a:cs typeface="+mn-cs"/>
              </a:rPr>
              <a:t>Резервы снижения РНС</a:t>
            </a:r>
            <a:r>
              <a:rPr lang="ru-RU" sz="1200" kern="1200" dirty="0" smtClean="0">
                <a:solidFill>
                  <a:schemeClr val="tx1"/>
                </a:solidFill>
                <a:effectLst/>
                <a:latin typeface="+mn-lt"/>
                <a:ea typeface="+mn-ea"/>
                <a:cs typeface="+mn-cs"/>
              </a:rPr>
              <a:t> :</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Своевременное ознакомление беременной с тревожными признаками беременности, в 2 случаях РНС и МС беременные не ощущали шевеление более суток</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-достоверное прогнозирование хронической  и острой гипоксии, расширение показаний для кесарево сечения в интересах плода</a:t>
            </a:r>
            <a:endParaRPr lang="ru-RU" sz="1050" kern="1200" dirty="0" smtClean="0">
              <a:solidFill>
                <a:schemeClr val="tx1"/>
              </a:solidFill>
              <a:effectLst/>
              <a:latin typeface="+mn-lt"/>
              <a:ea typeface="+mn-ea"/>
              <a:cs typeface="+mn-cs"/>
            </a:endParaRPr>
          </a:p>
          <a:p>
            <a:pPr lvl="0"/>
            <a:r>
              <a:rPr lang="ru-RU" sz="1200" b="1" kern="1200" dirty="0" smtClean="0">
                <a:solidFill>
                  <a:schemeClr val="tx1"/>
                </a:solidFill>
                <a:effectLst/>
                <a:latin typeface="+mn-lt"/>
                <a:ea typeface="+mn-ea"/>
                <a:cs typeface="+mn-cs"/>
              </a:rPr>
              <a:t>-ранняя госпитализации при угрожающих состояниях, преждевременных родов что даст  возможность провести стероидную профилактику СДР</a:t>
            </a:r>
            <a:endParaRPr lang="ru-RU" sz="1050" kern="1200" dirty="0" smtClean="0">
              <a:solidFill>
                <a:schemeClr val="tx1"/>
              </a:solidFill>
              <a:effectLst/>
              <a:latin typeface="+mn-lt"/>
              <a:ea typeface="+mn-ea"/>
              <a:cs typeface="+mn-cs"/>
            </a:endParaRPr>
          </a:p>
          <a:p>
            <a:pPr lvl="2"/>
            <a:r>
              <a:rPr lang="ru-RU" sz="1200" b="1" kern="1200" dirty="0" smtClean="0">
                <a:solidFill>
                  <a:schemeClr val="tx1"/>
                </a:solidFill>
                <a:effectLst/>
                <a:latin typeface="+mn-lt"/>
                <a:ea typeface="+mn-ea"/>
                <a:cs typeface="+mn-cs"/>
              </a:rPr>
              <a:t>-своевременная диагностика и лечение ВУИ, повышение качества </a:t>
            </a:r>
            <a:r>
              <a:rPr lang="ru-RU" sz="1200" b="1" kern="1200" dirty="0" err="1" smtClean="0">
                <a:solidFill>
                  <a:schemeClr val="tx1"/>
                </a:solidFill>
                <a:effectLst/>
                <a:latin typeface="+mn-lt"/>
                <a:ea typeface="+mn-ea"/>
                <a:cs typeface="+mn-cs"/>
              </a:rPr>
              <a:t>пренатальной</a:t>
            </a:r>
            <a:r>
              <a:rPr lang="ru-RU" sz="1200" b="1" kern="1200" dirty="0" smtClean="0">
                <a:solidFill>
                  <a:schemeClr val="tx1"/>
                </a:solidFill>
                <a:effectLst/>
                <a:latin typeface="+mn-lt"/>
                <a:ea typeface="+mn-ea"/>
                <a:cs typeface="+mn-cs"/>
              </a:rPr>
              <a:t> диагностики</a:t>
            </a:r>
            <a:endParaRPr lang="ru-RU" sz="105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46</a:t>
            </a:fld>
            <a:endParaRPr lang="ru-RU"/>
          </a:p>
        </p:txBody>
      </p:sp>
    </p:spTree>
    <p:extLst>
      <p:ext uri="{BB962C8B-B14F-4D97-AF65-F5344CB8AC3E}">
        <p14:creationId xmlns:p14="http://schemas.microsoft.com/office/powerpoint/2010/main" val="20335796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Заболеваемость снизилась незначительно, на 12‰, в группе доношенных на 5,3%, в группе недоношенных на 50%, рост заболеваемости обусловлен  неонатальной желтухой задержкой в\у развития в этих группах.</a:t>
            </a:r>
          </a:p>
          <a:p>
            <a:r>
              <a:rPr lang="ru-RU" sz="1200" kern="1200" dirty="0" smtClean="0">
                <a:solidFill>
                  <a:schemeClr val="tx1"/>
                </a:solidFill>
                <a:effectLst/>
                <a:latin typeface="+mn-lt"/>
                <a:ea typeface="+mn-ea"/>
                <a:cs typeface="+mn-cs"/>
              </a:rPr>
              <a:t>Отмечается рост ЗВУР по сравнению с прошлым годом ,что связано с нарушением питания, хроническими заболеваниями, употребление алкоголя, курением, нарушением кровообращения в плаценте и в\у инфицирование плода.</a:t>
            </a:r>
          </a:p>
          <a:p>
            <a:r>
              <a:rPr lang="ru-RU" sz="1200" kern="1200" dirty="0" smtClean="0">
                <a:solidFill>
                  <a:schemeClr val="tx1"/>
                </a:solidFill>
                <a:effectLst/>
                <a:latin typeface="+mn-lt"/>
                <a:ea typeface="+mn-ea"/>
                <a:cs typeface="+mn-cs"/>
              </a:rPr>
              <a:t>У новорожденных в категории 1,5-2,0 кг в 70% случаев  регистрируется  гипоксия</a:t>
            </a:r>
          </a:p>
          <a:p>
            <a:r>
              <a:rPr lang="ru-RU" sz="1200" kern="1200" dirty="0" smtClean="0">
                <a:solidFill>
                  <a:schemeClr val="tx1"/>
                </a:solidFill>
                <a:effectLst/>
                <a:latin typeface="+mn-lt"/>
                <a:ea typeface="+mn-ea"/>
                <a:cs typeface="+mn-cs"/>
              </a:rPr>
              <a:t>У маловесных новорожденных при отсутствии подкожно- жировой клетчатки в 80%- неонатальная желтуха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47</a:t>
            </a:fld>
            <a:endParaRPr lang="ru-RU"/>
          </a:p>
        </p:txBody>
      </p:sp>
    </p:spTree>
    <p:extLst>
      <p:ext uri="{BB962C8B-B14F-4D97-AF65-F5344CB8AC3E}">
        <p14:creationId xmlns:p14="http://schemas.microsoft.com/office/powerpoint/2010/main" val="7833101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Заболеваемость снизилась незначительно, на 12‰, в группе доношенных на 5,3%, в группе недоношенных на 50%, рост заболеваемости обусловлен  неонатальной желтухой задержкой в\у развития в этих группах.</a:t>
            </a:r>
          </a:p>
          <a:p>
            <a:r>
              <a:rPr lang="ru-RU" sz="1200" kern="1200" dirty="0" smtClean="0">
                <a:solidFill>
                  <a:schemeClr val="tx1"/>
                </a:solidFill>
                <a:effectLst/>
                <a:latin typeface="+mn-lt"/>
                <a:ea typeface="+mn-ea"/>
                <a:cs typeface="+mn-cs"/>
              </a:rPr>
              <a:t>Отмечается рост ЗВУР по сравнению с прошлым годом ,что связано с нарушением питания, хроническими заболеваниями, употребление алкоголя, курением, нарушением кровообращения в плаценте и в\у инфицирование плода.</a:t>
            </a:r>
          </a:p>
          <a:p>
            <a:r>
              <a:rPr lang="ru-RU" sz="1200" kern="1200" dirty="0" smtClean="0">
                <a:solidFill>
                  <a:schemeClr val="tx1"/>
                </a:solidFill>
                <a:effectLst/>
                <a:latin typeface="+mn-lt"/>
                <a:ea typeface="+mn-ea"/>
                <a:cs typeface="+mn-cs"/>
              </a:rPr>
              <a:t>У новорожденных в категории 1,5-2,0 кг в 70% случаев  регистрируется  гипоксия</a:t>
            </a:r>
          </a:p>
          <a:p>
            <a:r>
              <a:rPr lang="ru-RU" sz="1200" kern="1200" dirty="0" smtClean="0">
                <a:solidFill>
                  <a:schemeClr val="tx1"/>
                </a:solidFill>
                <a:effectLst/>
                <a:latin typeface="+mn-lt"/>
                <a:ea typeface="+mn-ea"/>
                <a:cs typeface="+mn-cs"/>
              </a:rPr>
              <a:t>У маловесных новорожденных при отсутствии подкожно- жировой клетчатки в 80%- неонатальная желтуха</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48</a:t>
            </a:fld>
            <a:endParaRPr lang="ru-RU"/>
          </a:p>
        </p:txBody>
      </p:sp>
    </p:spTree>
    <p:extLst>
      <p:ext uri="{BB962C8B-B14F-4D97-AF65-F5344CB8AC3E}">
        <p14:creationId xmlns:p14="http://schemas.microsoft.com/office/powerpoint/2010/main" val="28142103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В структуре  заболеваемости</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на 1 месте- неонатальная желтуха,</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составляет 28,5% в удельном весе всех заболеваний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Отмечается корреляционная взаимосвязь между неонатальными </a:t>
            </a:r>
            <a:r>
              <a:rPr lang="ru-RU" sz="1200" b="1" kern="1200" dirty="0" err="1" smtClean="0">
                <a:solidFill>
                  <a:schemeClr val="tx1"/>
                </a:solidFill>
                <a:effectLst/>
                <a:latin typeface="+mn-lt"/>
                <a:ea typeface="+mn-ea"/>
                <a:cs typeface="+mn-cs"/>
              </a:rPr>
              <a:t>желтухами</a:t>
            </a:r>
            <a:r>
              <a:rPr lang="ru-RU" sz="1200" b="1" kern="1200" dirty="0" smtClean="0">
                <a:solidFill>
                  <a:schemeClr val="tx1"/>
                </a:solidFill>
                <a:effectLst/>
                <a:latin typeface="+mn-lt"/>
                <a:ea typeface="+mn-ea"/>
                <a:cs typeface="+mn-cs"/>
              </a:rPr>
              <a:t> , ЗВУР и гипоксиями</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У  100% маловесных новорожденных в 70% случаях встречается гипоксия и 80% </a:t>
            </a:r>
            <a:r>
              <a:rPr lang="ru-RU" sz="1200" b="1" kern="1200" dirty="0" err="1" smtClean="0">
                <a:solidFill>
                  <a:schemeClr val="tx1"/>
                </a:solidFill>
                <a:effectLst/>
                <a:latin typeface="+mn-lt"/>
                <a:ea typeface="+mn-ea"/>
                <a:cs typeface="+mn-cs"/>
              </a:rPr>
              <a:t>желтух</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2 -место-ЗВУР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3-место гипоксия</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4-место ВПР </a:t>
            </a:r>
          </a:p>
          <a:p>
            <a:endParaRPr lang="ru-RU" sz="1200" b="1"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167D16-4358-4DB5-A957-2E82AB74742C}" type="slidenum">
              <a:rPr lang="ru-RU" smtClean="0"/>
              <a:t>49</a:t>
            </a:fld>
            <a:endParaRPr lang="ru-RU"/>
          </a:p>
        </p:txBody>
      </p:sp>
    </p:spTree>
    <p:extLst>
      <p:ext uri="{BB962C8B-B14F-4D97-AF65-F5344CB8AC3E}">
        <p14:creationId xmlns:p14="http://schemas.microsoft.com/office/powerpoint/2010/main" val="181933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a:p>
            <a:r>
              <a:rPr lang="ru-RU" dirty="0"/>
              <a:t>Недовыполнение запланированного плана </a:t>
            </a:r>
            <a:r>
              <a:rPr lang="ru-RU" dirty="0" err="1"/>
              <a:t>гос</a:t>
            </a:r>
            <a:r>
              <a:rPr lang="ru-RU" dirty="0"/>
              <a:t> заказа связано с уменьшением прикрепленных консультации </a:t>
            </a:r>
            <a:r>
              <a:rPr lang="ru-RU" dirty="0" err="1"/>
              <a:t>Каз</a:t>
            </a:r>
            <a:r>
              <a:rPr lang="ru-RU" dirty="0"/>
              <a:t> НМУ и </a:t>
            </a:r>
            <a:r>
              <a:rPr lang="ru-RU" dirty="0" err="1"/>
              <a:t>Кулагер</a:t>
            </a:r>
            <a:r>
              <a:rPr lang="ru-RU" dirty="0"/>
              <a:t> последний прикрепили в конце года. Вместо ГП№ 19 обслуживали ГП№ 21 где дают на 150 родов меньше. Резервами для улучшения использования коечного фонда в стационаре являются: во-первых, развитие службы стационар-замещающих подразделений; во-вторых, неукоснительное выполнение приказа УЗ о региональной госпитализации беременных в родовспомогательные учреждения города. </a:t>
            </a:r>
          </a:p>
          <a:p>
            <a:r>
              <a:rPr lang="ru-RU" dirty="0" smtClean="0"/>
              <a:t> </a:t>
            </a:r>
          </a:p>
        </p:txBody>
      </p:sp>
      <p:sp>
        <p:nvSpPr>
          <p:cNvPr id="4" name="Номер слайда 3"/>
          <p:cNvSpPr>
            <a:spLocks noGrp="1"/>
          </p:cNvSpPr>
          <p:nvPr>
            <p:ph type="sldNum" sz="quarter" idx="10"/>
          </p:nvPr>
        </p:nvSpPr>
        <p:spPr/>
        <p:txBody>
          <a:bodyPr/>
          <a:lstStyle/>
          <a:p>
            <a:fld id="{EA167D16-4358-4DB5-A957-2E82AB74742C}" type="slidenum">
              <a:rPr lang="ru-RU" smtClean="0"/>
              <a:t>5</a:t>
            </a:fld>
            <a:endParaRPr lang="ru-RU"/>
          </a:p>
        </p:txBody>
      </p:sp>
    </p:spTree>
    <p:extLst>
      <p:ext uri="{BB962C8B-B14F-4D97-AF65-F5344CB8AC3E}">
        <p14:creationId xmlns:p14="http://schemas.microsoft.com/office/powerpoint/2010/main" val="2699767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Количество переведённых за 2016 год из числа</a:t>
            </a:r>
            <a:r>
              <a:rPr lang="ru-RU" baseline="0" dirty="0" smtClean="0"/>
              <a:t> заболевших составило 18,2% увеличилось на 5% по сравнению с 2015 годом 13,5% это связанно с увеличением заболеваемости среди доношенных и не доношенных детей.</a:t>
            </a: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50</a:t>
            </a:fld>
            <a:endParaRPr lang="ru-RU"/>
          </a:p>
        </p:txBody>
      </p:sp>
    </p:spTree>
    <p:extLst>
      <p:ext uri="{BB962C8B-B14F-4D97-AF65-F5344CB8AC3E}">
        <p14:creationId xmlns:p14="http://schemas.microsoft.com/office/powerpoint/2010/main" val="4180061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Аудиометрия </a:t>
            </a:r>
            <a:r>
              <a:rPr lang="ru-RU" dirty="0"/>
              <a:t>проведена в 99,9%, не проведена в </a:t>
            </a:r>
            <a:r>
              <a:rPr lang="ru-RU" dirty="0" smtClean="0"/>
              <a:t>1 </a:t>
            </a:r>
            <a:r>
              <a:rPr lang="ru-RU" dirty="0"/>
              <a:t>случаях РНС. </a:t>
            </a:r>
          </a:p>
          <a:p>
            <a:r>
              <a:rPr lang="ru-RU" b="1" dirty="0"/>
              <a:t>Выявлено </a:t>
            </a:r>
            <a:r>
              <a:rPr lang="ru-RU" b="1" dirty="0" smtClean="0"/>
              <a:t>50 </a:t>
            </a:r>
            <a:r>
              <a:rPr lang="ru-RU" b="1" dirty="0"/>
              <a:t>новорожденных с проблемами </a:t>
            </a:r>
            <a:r>
              <a:rPr lang="ru-RU" b="1" dirty="0" smtClean="0"/>
              <a:t>слуха-1,1% </a:t>
            </a:r>
            <a:endParaRPr lang="ru-RU" dirty="0"/>
          </a:p>
          <a:p>
            <a:r>
              <a:rPr lang="ru-RU" b="1" dirty="0"/>
              <a:t> </a:t>
            </a:r>
            <a:endParaRPr lang="ru-RU" dirty="0"/>
          </a:p>
          <a:p>
            <a:r>
              <a:rPr lang="ru-RU" dirty="0"/>
              <a:t>Отказных детей- </a:t>
            </a:r>
            <a:r>
              <a:rPr lang="ru-RU" dirty="0" smtClean="0"/>
              <a:t>1 он переведен 7 отделение ЦДНМП</a:t>
            </a:r>
            <a:endParaRPr lang="ru-RU" dirty="0"/>
          </a:p>
          <a:p>
            <a:r>
              <a:rPr lang="ru-RU" dirty="0"/>
              <a:t> </a:t>
            </a:r>
          </a:p>
          <a:p>
            <a:r>
              <a:rPr lang="ru-RU" dirty="0"/>
              <a:t> </a:t>
            </a:r>
            <a:endParaRPr lang="ru-RU" b="1" dirty="0"/>
          </a:p>
          <a:p>
            <a:r>
              <a:rPr lang="ru-RU" b="1" dirty="0"/>
              <a:t>Причины отказов от БЦЖ:</a:t>
            </a:r>
          </a:p>
          <a:p>
            <a:r>
              <a:rPr lang="ru-RU" b="1" dirty="0"/>
              <a:t>1) боязнь осложнений-24</a:t>
            </a:r>
          </a:p>
          <a:p>
            <a:r>
              <a:rPr lang="ru-RU" b="1" dirty="0"/>
              <a:t>2) по религиозным причинам-8</a:t>
            </a:r>
          </a:p>
          <a:p>
            <a:r>
              <a:rPr lang="ru-RU" b="1" dirty="0"/>
              <a:t>3) временный отказ-6</a:t>
            </a:r>
          </a:p>
          <a:p>
            <a:r>
              <a:rPr lang="ru-RU" b="1" dirty="0"/>
              <a:t> </a:t>
            </a:r>
          </a:p>
          <a:p>
            <a:r>
              <a:rPr lang="ru-RU" b="1" dirty="0"/>
              <a:t>ВГВ:   1) боязнь осложнений--39</a:t>
            </a:r>
          </a:p>
          <a:p>
            <a:r>
              <a:rPr lang="ru-RU" b="1" dirty="0"/>
              <a:t>              2) временный отказ-2</a:t>
            </a:r>
          </a:p>
          <a:p>
            <a:r>
              <a:rPr lang="ru-RU" b="1" dirty="0"/>
              <a:t>              3) религиозных соображений-8</a:t>
            </a:r>
            <a:endParaRPr lang="ru-RU" b="1"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51</a:t>
            </a:fld>
            <a:endParaRPr lang="ru-RU"/>
          </a:p>
        </p:txBody>
      </p:sp>
    </p:spTree>
    <p:extLst>
      <p:ext uri="{BB962C8B-B14F-4D97-AF65-F5344CB8AC3E}">
        <p14:creationId xmlns:p14="http://schemas.microsoft.com/office/powerpoint/2010/main" val="771353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Следую неотъемлемым принципам «мать и дитя» и исключительно грудное</a:t>
            </a:r>
            <a:r>
              <a:rPr lang="ru-RU" baseline="0" dirty="0" smtClean="0"/>
              <a:t> вскармливание снижается рост ВБИ</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52</a:t>
            </a:fld>
            <a:endParaRPr lang="ru-RU"/>
          </a:p>
        </p:txBody>
      </p:sp>
    </p:spTree>
    <p:extLst>
      <p:ext uri="{BB962C8B-B14F-4D97-AF65-F5344CB8AC3E}">
        <p14:creationId xmlns:p14="http://schemas.microsoft.com/office/powerpoint/2010/main" val="1979909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53</a:t>
            </a:fld>
            <a:endParaRPr lang="ru-RU"/>
          </a:p>
        </p:txBody>
      </p:sp>
    </p:spTree>
    <p:extLst>
      <p:ext uri="{BB962C8B-B14F-4D97-AF65-F5344CB8AC3E}">
        <p14:creationId xmlns:p14="http://schemas.microsoft.com/office/powerpoint/2010/main" val="2715251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54</a:t>
            </a:fld>
            <a:endParaRPr lang="ru-RU"/>
          </a:p>
        </p:txBody>
      </p:sp>
    </p:spTree>
    <p:extLst>
      <p:ext uri="{BB962C8B-B14F-4D97-AF65-F5344CB8AC3E}">
        <p14:creationId xmlns:p14="http://schemas.microsoft.com/office/powerpoint/2010/main" val="2262722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55</a:t>
            </a:fld>
            <a:endParaRPr lang="ru-RU"/>
          </a:p>
        </p:txBody>
      </p:sp>
    </p:spTree>
    <p:extLst>
      <p:ext uri="{BB962C8B-B14F-4D97-AF65-F5344CB8AC3E}">
        <p14:creationId xmlns:p14="http://schemas.microsoft.com/office/powerpoint/2010/main" val="16225612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При повторной госпитализации  86 пациенток, что составило 2 % от количества родов, температурили.</a:t>
            </a:r>
          </a:p>
          <a:p>
            <a:endParaRPr lang="ru-RU" baseline="0" dirty="0" smtClean="0"/>
          </a:p>
          <a:p>
            <a:r>
              <a:rPr lang="ru-RU" baseline="0" dirty="0" smtClean="0"/>
              <a:t>В 105 случаях, что составило  2,3% от количества родов, пациентки получали антибактериальную терапию.</a:t>
            </a:r>
          </a:p>
          <a:p>
            <a:r>
              <a:rPr lang="ru-RU" baseline="0" dirty="0" smtClean="0"/>
              <a:t>        Охрана здоровья матери и ребенка является приоритетным направлением социальной политики государства на пути ускоренной экономической, социальной и политической модернизации. Только здоровая нация может быть конкурентоспособна и поднять на должный уровень экономику страны, обеспечить высокое качество жизни </a:t>
            </a:r>
            <a:r>
              <a:rPr lang="ru-RU" baseline="0" dirty="0" err="1" smtClean="0"/>
              <a:t>казахстанцев</a:t>
            </a:r>
            <a:r>
              <a:rPr lang="ru-RU" baseline="0" dirty="0" smtClean="0"/>
              <a:t>.</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56</a:t>
            </a:fld>
            <a:endParaRPr lang="ru-RU"/>
          </a:p>
        </p:txBody>
      </p:sp>
    </p:spTree>
    <p:extLst>
      <p:ext uri="{BB962C8B-B14F-4D97-AF65-F5344CB8AC3E}">
        <p14:creationId xmlns:p14="http://schemas.microsoft.com/office/powerpoint/2010/main" val="42358620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Врождённые пороки развития не выявлены</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57</a:t>
            </a:fld>
            <a:endParaRPr lang="ru-RU"/>
          </a:p>
        </p:txBody>
      </p:sp>
    </p:spTree>
    <p:extLst>
      <p:ext uri="{BB962C8B-B14F-4D97-AF65-F5344CB8AC3E}">
        <p14:creationId xmlns:p14="http://schemas.microsoft.com/office/powerpoint/2010/main" val="1693222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В сравнении с 2015 годом в 2016г произошло увеличение количества выполненных анализов </a:t>
            </a:r>
          </a:p>
          <a:p>
            <a:r>
              <a:rPr lang="ru-RU" dirty="0" smtClean="0"/>
              <a:t>( гематологических на 20272 исследований и общеклинических на 32040 исследований)за год в целом увеличение всех видов исследований произошло  на 46924 исследований, за счёт увеличения   числа поступивших в роддом .Рост поступлений в родильный дом можно отметить по  количеству взятых </a:t>
            </a:r>
            <a:r>
              <a:rPr lang="ru-RU" dirty="0" err="1" smtClean="0"/>
              <a:t>микрореакций</a:t>
            </a:r>
            <a:r>
              <a:rPr lang="ru-RU" dirty="0" smtClean="0"/>
              <a:t> ( т. к. </a:t>
            </a:r>
            <a:r>
              <a:rPr lang="ru-RU" dirty="0" err="1" smtClean="0"/>
              <a:t>микрореакция</a:t>
            </a:r>
            <a:r>
              <a:rPr lang="ru-RU" dirty="0" smtClean="0"/>
              <a:t> берётся однократно, у всех  поступающих  в стационар), так в 2015 г было взято 6775 </a:t>
            </a:r>
            <a:r>
              <a:rPr lang="ru-RU" dirty="0" err="1" smtClean="0"/>
              <a:t>микрореакций</a:t>
            </a:r>
            <a:r>
              <a:rPr lang="ru-RU" dirty="0" smtClean="0"/>
              <a:t> ,а в 2016 г взято-7351 </a:t>
            </a:r>
          </a:p>
          <a:p>
            <a:r>
              <a:rPr lang="ru-RU" dirty="0" smtClean="0"/>
              <a:t>В то же время в результате  оптимизации </a:t>
            </a:r>
            <a:r>
              <a:rPr lang="ru-RU" dirty="0" err="1" smtClean="0"/>
              <a:t>коагулогических</a:t>
            </a:r>
            <a:r>
              <a:rPr lang="ru-RU" dirty="0" smtClean="0"/>
              <a:t> исследований (переход на автоматизированное определение  параметров свёртывающей системы с уменьшением  определяемых тестов) положительно повлияло на уменьшение общего числа проводимых анализов свёртывающей системы с 11149 на 9382 исследований.</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58</a:t>
            </a:fld>
            <a:endParaRPr lang="ru-RU"/>
          </a:p>
        </p:txBody>
      </p:sp>
    </p:spTree>
    <p:extLst>
      <p:ext uri="{BB962C8B-B14F-4D97-AF65-F5344CB8AC3E}">
        <p14:creationId xmlns:p14="http://schemas.microsoft.com/office/powerpoint/2010/main" val="507609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ru-RU" dirty="0" smtClean="0"/>
              <a:t>Показатели платного отделения </a:t>
            </a:r>
            <a:endParaRPr lang="ru-RU" b="1"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59</a:t>
            </a:fld>
            <a:endParaRPr lang="ru-RU"/>
          </a:p>
        </p:txBody>
      </p:sp>
    </p:spTree>
    <p:extLst>
      <p:ext uri="{BB962C8B-B14F-4D97-AF65-F5344CB8AC3E}">
        <p14:creationId xmlns:p14="http://schemas.microsoft.com/office/powerpoint/2010/main" val="102123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отчетном году отмечается некоторое уменьшение  оборота койки с 70,3,0 в 2014 г. до 65,7,  в отчетном несколько уменьшилось  показатели работы койки с 340,8 до 313,4 . Это  связана с уменьшением выписных случаев но это уровень меморандума. Средняя длительность пребывания пациентки на койке в отчетном году осталась на прежних цифрах - 4,8 койко-дня, Это связанно с </a:t>
            </a:r>
            <a:r>
              <a:rPr lang="ru-RU" dirty="0">
                <a:solidFill>
                  <a:srgbClr val="FF0000"/>
                </a:solidFill>
              </a:rPr>
              <a:t>длительным </a:t>
            </a:r>
            <a:r>
              <a:rPr lang="ru-RU" dirty="0" err="1">
                <a:solidFill>
                  <a:srgbClr val="FF0000"/>
                </a:solidFill>
              </a:rPr>
              <a:t>прибыванием</a:t>
            </a:r>
            <a:r>
              <a:rPr lang="ru-RU" dirty="0">
                <a:solidFill>
                  <a:srgbClr val="FF0000"/>
                </a:solidFill>
              </a:rPr>
              <a:t> двух родивших женщин 1 </a:t>
            </a:r>
            <a:r>
              <a:rPr lang="ru-RU" dirty="0" err="1">
                <a:solidFill>
                  <a:srgbClr val="FF0000"/>
                </a:solidFill>
              </a:rPr>
              <a:t>Жылгелдинова</a:t>
            </a:r>
            <a:r>
              <a:rPr lang="ru-RU" dirty="0">
                <a:solidFill>
                  <a:srgbClr val="FF0000"/>
                </a:solidFill>
              </a:rPr>
              <a:t> находилась 49 суток выписка задерживалась из за ребёнка, вторая </a:t>
            </a:r>
            <a:r>
              <a:rPr lang="ru-RU" dirty="0" err="1">
                <a:solidFill>
                  <a:srgbClr val="FF0000"/>
                </a:solidFill>
              </a:rPr>
              <a:t>Сармаганбетова</a:t>
            </a:r>
            <a:r>
              <a:rPr lang="ru-RU" dirty="0">
                <a:solidFill>
                  <a:srgbClr val="FF0000"/>
                </a:solidFill>
              </a:rPr>
              <a:t> находилась 42 дня в свези с атонией мочевого пузыря женщина отказывалась получать амбулаторное лечение.</a:t>
            </a:r>
            <a:endParaRPr lang="ru-RU" dirty="0"/>
          </a:p>
          <a:p>
            <a:pPr indent="-342850">
              <a:lnSpc>
                <a:spcPct val="90000"/>
              </a:lnSpc>
              <a:spcBef>
                <a:spcPct val="20000"/>
              </a:spcBef>
            </a:pPr>
            <a:r>
              <a:rPr lang="ru-RU" dirty="0"/>
              <a:t>Поступило   женщин</a:t>
            </a:r>
            <a:r>
              <a:rPr lang="ru-RU" dirty="0" smtClean="0"/>
              <a:t>  в 2014 – </a:t>
            </a:r>
            <a:r>
              <a:rPr lang="ru-RU" dirty="0"/>
              <a:t>6674, 	в 2015 - 6267</a:t>
            </a:r>
            <a:r>
              <a:rPr lang="ru-RU" dirty="0" smtClean="0"/>
              <a:t> </a:t>
            </a:r>
          </a:p>
          <a:p>
            <a:pPr indent="-342850">
              <a:lnSpc>
                <a:spcPct val="90000"/>
              </a:lnSpc>
              <a:spcBef>
                <a:spcPct val="20000"/>
              </a:spcBef>
            </a:pPr>
            <a:r>
              <a:rPr lang="ru-RU" dirty="0"/>
              <a:t>Выписано женщин</a:t>
            </a:r>
            <a:r>
              <a:rPr lang="ru-RU" dirty="0" smtClean="0"/>
              <a:t>     в</a:t>
            </a:r>
            <a:r>
              <a:rPr lang="ru-RU" baseline="0" dirty="0" smtClean="0"/>
              <a:t> 2014 – </a:t>
            </a:r>
            <a:r>
              <a:rPr lang="ru-RU" dirty="0"/>
              <a:t>6679 	в 2015 – 6239 </a:t>
            </a:r>
            <a:r>
              <a:rPr lang="ru-RU" dirty="0" smtClean="0"/>
              <a:t> </a:t>
            </a:r>
          </a:p>
          <a:p>
            <a:pPr defTabSz="914266">
              <a:defRPr/>
            </a:pPr>
            <a:r>
              <a:rPr lang="ru-RU" dirty="0"/>
              <a:t>Количество проведенных койко-дней</a:t>
            </a:r>
            <a:r>
              <a:rPr lang="ru-RU" dirty="0" smtClean="0"/>
              <a:t>  в 2014 – </a:t>
            </a:r>
            <a:r>
              <a:rPr lang="ru-RU" dirty="0"/>
              <a:t>32379,</a:t>
            </a:r>
            <a:r>
              <a:rPr lang="ru-RU" dirty="0" smtClean="0"/>
              <a:t>  в 2015 – </a:t>
            </a:r>
            <a:r>
              <a:rPr lang="ru-RU" dirty="0"/>
              <a:t>29772 </a:t>
            </a:r>
            <a:endParaRPr lang="ru-RU" dirty="0" smtClean="0"/>
          </a:p>
          <a:p>
            <a:endParaRPr lang="ru-RU" dirty="0" smtClean="0"/>
          </a:p>
          <a:p>
            <a:endParaRPr lang="ru-RU" dirty="0" smtClean="0"/>
          </a:p>
          <a:p>
            <a:r>
              <a:rPr lang="ru-RU" dirty="0">
                <a:solidFill>
                  <a:srgbClr val="FF0000"/>
                </a:solidFill>
              </a:rPr>
              <a:t>()</a:t>
            </a:r>
          </a:p>
        </p:txBody>
      </p:sp>
      <p:sp>
        <p:nvSpPr>
          <p:cNvPr id="4" name="Номер слайда 3"/>
          <p:cNvSpPr>
            <a:spLocks noGrp="1"/>
          </p:cNvSpPr>
          <p:nvPr>
            <p:ph type="sldNum" sz="quarter" idx="10"/>
          </p:nvPr>
        </p:nvSpPr>
        <p:spPr/>
        <p:txBody>
          <a:bodyPr/>
          <a:lstStyle/>
          <a:p>
            <a:fld id="{EA167D16-4358-4DB5-A957-2E82AB74742C}" type="slidenum">
              <a:rPr lang="ru-RU" smtClean="0"/>
              <a:t>6</a:t>
            </a:fld>
            <a:endParaRPr lang="ru-RU"/>
          </a:p>
        </p:txBody>
      </p:sp>
    </p:spTree>
    <p:extLst>
      <p:ext uri="{BB962C8B-B14F-4D97-AF65-F5344CB8AC3E}">
        <p14:creationId xmlns:p14="http://schemas.microsoft.com/office/powerpoint/2010/main" val="17179982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Одним из индикаторов</a:t>
            </a:r>
            <a:r>
              <a:rPr lang="ru-RU" baseline="0" dirty="0" smtClean="0"/>
              <a:t> меморандума является медицинский туризм.  </a:t>
            </a:r>
            <a:r>
              <a:rPr lang="ru-RU" baseline="0" dirty="0" smtClean="0"/>
              <a:t>На </a:t>
            </a:r>
            <a:r>
              <a:rPr lang="ru-RU" baseline="0" dirty="0" smtClean="0"/>
              <a:t>данном слайде представлены сведенья по развитию медицинскому туризма по нашей организации.</a:t>
            </a:r>
          </a:p>
          <a:p>
            <a:r>
              <a:rPr lang="ru-RU" baseline="0" dirty="0" smtClean="0"/>
              <a:t> </a:t>
            </a:r>
            <a:r>
              <a:rPr lang="ru-RU" baseline="0" dirty="0" smtClean="0"/>
              <a:t>Запланировано </a:t>
            </a:r>
            <a:r>
              <a:rPr lang="ru-RU" baseline="0" dirty="0" smtClean="0"/>
              <a:t>100 выполнено </a:t>
            </a:r>
            <a:r>
              <a:rPr lang="ru-RU" baseline="0" dirty="0" smtClean="0"/>
              <a:t>133</a:t>
            </a:r>
          </a:p>
          <a:p>
            <a:r>
              <a:rPr lang="ru-RU" baseline="0" dirty="0" smtClean="0"/>
              <a:t>По сравнению с 2015 годам наблюдается снижения это вызвано в свези с удорожанием цен на транспорт и снизилось платёжеспособность не резидентов, цены на наши услуги не изменились.</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60</a:t>
            </a:fld>
            <a:endParaRPr lang="ru-RU"/>
          </a:p>
        </p:txBody>
      </p:sp>
    </p:spTree>
    <p:extLst>
      <p:ext uri="{BB962C8B-B14F-4D97-AF65-F5344CB8AC3E}">
        <p14:creationId xmlns:p14="http://schemas.microsoft.com/office/powerpoint/2010/main" val="1052974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rtl="0" eaLnBrk="1" fontAlgn="base" latinLnBrk="0" hangingPunct="1"/>
            <a:r>
              <a:rPr lang="ru-RU" dirty="0"/>
              <a:t>Данный слайд показывает поступление денежных средств в разрезе источников финансирования по годам:</a:t>
            </a:r>
          </a:p>
          <a:p>
            <a:pPr rtl="0" eaLnBrk="1" fontAlgn="base" latinLnBrk="0" hangingPunct="1"/>
            <a:r>
              <a:rPr lang="ru-RU" dirty="0"/>
              <a:t>В 2015 году за счет средств ГОБМП получено - 397 276,1 тыс. тенге</a:t>
            </a:r>
          </a:p>
          <a:p>
            <a:pPr rtl="0" eaLnBrk="1" fontAlgn="base" latinLnBrk="0" hangingPunct="1"/>
            <a:r>
              <a:rPr lang="ru-RU" dirty="0"/>
              <a:t>От оказания платных услуг – 32 218,4 тыс. тенге   в 2014 году 20630,9 </a:t>
            </a:r>
            <a:r>
              <a:rPr lang="ru-RU" dirty="0" err="1"/>
              <a:t>тыс</a:t>
            </a:r>
            <a:r>
              <a:rPr lang="ru-RU" dirty="0"/>
              <a:t> .тенге</a:t>
            </a:r>
          </a:p>
          <a:p>
            <a:pPr rtl="0" eaLnBrk="1" fontAlgn="base" latinLnBrk="0" hangingPunct="1"/>
            <a:r>
              <a:rPr lang="ru-RU" dirty="0"/>
              <a:t>На оплату лизинговых платежей – 6110,1 тыс. тенге</a:t>
            </a:r>
          </a:p>
          <a:p>
            <a:pPr rtl="0" eaLnBrk="1" fontAlgn="base" latinLnBrk="0" hangingPunct="1"/>
            <a:endParaRPr lang="ru-RU" dirty="0"/>
          </a:p>
          <a:p>
            <a:pPr rtl="0" eaLnBrk="1" fontAlgn="base" latinLnBrk="0" hangingPunct="1"/>
            <a:r>
              <a:rPr lang="ru-RU" dirty="0"/>
              <a:t>Доля финансовых средств, снятых за некачественное оказание медицинской помощи</a:t>
            </a:r>
          </a:p>
          <a:p>
            <a:pPr defTabSz="914266" fontAlgn="base">
              <a:defRPr/>
            </a:pPr>
            <a:r>
              <a:rPr lang="ru-RU" dirty="0"/>
              <a:t>Год 2014				Год 2015</a:t>
            </a:r>
          </a:p>
          <a:p>
            <a:pPr defTabSz="914266" fontAlgn="base">
              <a:defRPr/>
            </a:pPr>
            <a:r>
              <a:rPr lang="ru-RU" dirty="0"/>
              <a:t>3,4%- 13 536 975,21			1,2 %- 4 602 780,17</a:t>
            </a:r>
            <a:br>
              <a:rPr lang="ru-RU" dirty="0"/>
            </a:br>
            <a:r>
              <a:rPr lang="ru-RU" dirty="0"/>
              <a:t>по КОМУ  - 10 113 165,0			по КОМУ - 2 523 860,0 </a:t>
            </a:r>
            <a:br>
              <a:rPr lang="ru-RU" dirty="0"/>
            </a:br>
            <a:r>
              <a:rPr lang="ru-RU" dirty="0"/>
              <a:t>по ККМФД - 3 423 810,21			по ККМФД - 2 078 920,17  </a:t>
            </a:r>
            <a:br>
              <a:rPr lang="ru-RU" dirty="0"/>
            </a:br>
            <a:r>
              <a:rPr lang="ru-RU" dirty="0"/>
              <a:t> </a:t>
            </a:r>
          </a:p>
          <a:p>
            <a:pPr rtl="0" eaLnBrk="1" fontAlgn="base" latinLnBrk="0" hangingPunct="1"/>
            <a:r>
              <a:rPr lang="ru-RU" dirty="0"/>
              <a:t/>
            </a:r>
            <a:br>
              <a:rPr lang="ru-RU" dirty="0"/>
            </a:br>
            <a:r>
              <a:rPr lang="ru-RU" dirty="0"/>
              <a:t/>
            </a:r>
            <a:br>
              <a:rPr lang="ru-RU" dirty="0"/>
            </a:br>
            <a:r>
              <a:rPr lang="ru-RU" dirty="0"/>
              <a:t/>
            </a:r>
            <a:br>
              <a:rPr lang="ru-RU" dirty="0"/>
            </a:b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61</a:t>
            </a:fld>
            <a:endParaRPr lang="ru-RU"/>
          </a:p>
        </p:txBody>
      </p:sp>
    </p:spTree>
    <p:extLst>
      <p:ext uri="{BB962C8B-B14F-4D97-AF65-F5344CB8AC3E}">
        <p14:creationId xmlns:p14="http://schemas.microsoft.com/office/powerpoint/2010/main" val="33926330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Данный слайд показывает выбытие денежных средств</a:t>
            </a:r>
            <a:r>
              <a:rPr lang="ru-RU" baseline="0" dirty="0" smtClean="0"/>
              <a:t> по статьям затрат По отношению к заработной плате выплаты стимулирующего характера составляют 10,3%</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62</a:t>
            </a:fld>
            <a:endParaRPr lang="ru-RU"/>
          </a:p>
        </p:txBody>
      </p:sp>
    </p:spTree>
    <p:extLst>
      <p:ext uri="{BB962C8B-B14F-4D97-AF65-F5344CB8AC3E}">
        <p14:creationId xmlns:p14="http://schemas.microsoft.com/office/powerpoint/2010/main" val="7236529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поощрение сотрудников в виде выплат стимулирующего характера изыскано в 2015 году 24 699,2 тыс. тенге., что на 6 935,7 тыс. тенге больше чем в 2014г.</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63</a:t>
            </a:fld>
            <a:endParaRPr lang="ru-RU"/>
          </a:p>
        </p:txBody>
      </p:sp>
    </p:spTree>
    <p:extLst>
      <p:ext uri="{BB962C8B-B14F-4D97-AF65-F5344CB8AC3E}">
        <p14:creationId xmlns:p14="http://schemas.microsoft.com/office/powerpoint/2010/main" val="15353059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графики вы видите</a:t>
            </a:r>
            <a:r>
              <a:rPr lang="ru-RU" baseline="0" dirty="0" smtClean="0"/>
              <a:t> приобретения основных средств в разрезе источников финансирования за отчётный период. Приобретение основных средств стало возможным за счет  широкой конкуренции между поставщиками на портале государственных закупок.</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64</a:t>
            </a:fld>
            <a:endParaRPr lang="ru-RU"/>
          </a:p>
        </p:txBody>
      </p:sp>
    </p:spTree>
    <p:extLst>
      <p:ext uri="{BB962C8B-B14F-4D97-AF65-F5344CB8AC3E}">
        <p14:creationId xmlns:p14="http://schemas.microsoft.com/office/powerpoint/2010/main" val="2689969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65</a:t>
            </a:fld>
            <a:endParaRPr lang="ru-RU"/>
          </a:p>
        </p:txBody>
      </p:sp>
    </p:spTree>
    <p:extLst>
      <p:ext uri="{BB962C8B-B14F-4D97-AF65-F5344CB8AC3E}">
        <p14:creationId xmlns:p14="http://schemas.microsoft.com/office/powerpoint/2010/main" val="33625387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smtClean="0"/>
              <a:t>Увелечение</a:t>
            </a: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66</a:t>
            </a:fld>
            <a:endParaRPr lang="ru-RU"/>
          </a:p>
        </p:txBody>
      </p:sp>
    </p:spTree>
    <p:extLst>
      <p:ext uri="{BB962C8B-B14F-4D97-AF65-F5344CB8AC3E}">
        <p14:creationId xmlns:p14="http://schemas.microsoft.com/office/powerpoint/2010/main" val="28038787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67</a:t>
            </a:fld>
            <a:endParaRPr lang="ru-RU"/>
          </a:p>
        </p:txBody>
      </p:sp>
    </p:spTree>
    <p:extLst>
      <p:ext uri="{BB962C8B-B14F-4D97-AF65-F5344CB8AC3E}">
        <p14:creationId xmlns:p14="http://schemas.microsoft.com/office/powerpoint/2010/main" val="34759280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68</a:t>
            </a:fld>
            <a:endParaRPr lang="ru-RU"/>
          </a:p>
        </p:txBody>
      </p:sp>
    </p:spTree>
    <p:extLst>
      <p:ext uri="{BB962C8B-B14F-4D97-AF65-F5344CB8AC3E}">
        <p14:creationId xmlns:p14="http://schemas.microsoft.com/office/powerpoint/2010/main" val="36217523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69</a:t>
            </a:fld>
            <a:endParaRPr lang="ru-RU"/>
          </a:p>
        </p:txBody>
      </p:sp>
    </p:spTree>
    <p:extLst>
      <p:ext uri="{BB962C8B-B14F-4D97-AF65-F5344CB8AC3E}">
        <p14:creationId xmlns:p14="http://schemas.microsoft.com/office/powerpoint/2010/main" val="349315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2015году </a:t>
            </a:r>
            <a:r>
              <a:rPr lang="ru-RU" b="1" dirty="0"/>
              <a:t>было принято </a:t>
            </a:r>
            <a:r>
              <a:rPr lang="ru-RU" b="1" dirty="0" smtClean="0"/>
              <a:t>____ </a:t>
            </a:r>
            <a:r>
              <a:rPr lang="ru-RU" b="1" dirty="0"/>
              <a:t>врачей, уволено  – </a:t>
            </a:r>
            <a:r>
              <a:rPr lang="ru-RU" b="1" dirty="0" smtClean="0"/>
              <a:t>_____ </a:t>
            </a:r>
            <a:r>
              <a:rPr lang="ru-RU" b="1" dirty="0"/>
              <a:t>врача.</a:t>
            </a:r>
            <a:endParaRPr lang="ru-RU" dirty="0"/>
          </a:p>
          <a:p>
            <a:r>
              <a:rPr lang="ru-RU" b="1" dirty="0"/>
              <a:t>В </a:t>
            </a:r>
            <a:r>
              <a:rPr lang="ru-RU" b="1" dirty="0" smtClean="0"/>
              <a:t>2016году </a:t>
            </a:r>
            <a:r>
              <a:rPr lang="ru-RU" b="1" dirty="0"/>
              <a:t>принято на работу </a:t>
            </a:r>
            <a:r>
              <a:rPr lang="ru-RU" b="1" dirty="0" smtClean="0"/>
              <a:t>_____ </a:t>
            </a:r>
            <a:r>
              <a:rPr lang="ru-RU" b="1" dirty="0"/>
              <a:t>врачей, Уволено – </a:t>
            </a:r>
            <a:r>
              <a:rPr lang="ru-RU" b="1" dirty="0" smtClean="0"/>
              <a:t>______ </a:t>
            </a:r>
            <a:r>
              <a:rPr lang="ru-RU" b="1" dirty="0"/>
              <a:t>врачей.</a:t>
            </a:r>
          </a:p>
          <a:p>
            <a:pPr lvl="0"/>
            <a:r>
              <a:rPr lang="ru-RU" b="1" i="1" dirty="0"/>
              <a:t>Совместители </a:t>
            </a:r>
            <a:r>
              <a:rPr lang="ru-RU" b="1" i="1" dirty="0" smtClean="0"/>
              <a:t>11 </a:t>
            </a:r>
            <a:r>
              <a:rPr lang="ru-RU" b="1" i="1" dirty="0"/>
              <a:t>чел:</a:t>
            </a:r>
            <a:endParaRPr lang="ru-RU" dirty="0"/>
          </a:p>
          <a:p>
            <a:pPr lvl="0"/>
            <a:r>
              <a:rPr lang="ru-RU" b="1" i="1" dirty="0"/>
              <a:t>Врач – Терапевт-1  </a:t>
            </a:r>
            <a:endParaRPr lang="ru-RU" dirty="0"/>
          </a:p>
          <a:p>
            <a:pPr lvl="0"/>
            <a:r>
              <a:rPr lang="ru-RU" b="1" i="1" dirty="0"/>
              <a:t>Врач –эпидемиолог  – 1</a:t>
            </a:r>
            <a:endParaRPr lang="ru-RU" dirty="0"/>
          </a:p>
          <a:p>
            <a:pPr lvl="0"/>
            <a:r>
              <a:rPr lang="ru-RU" b="1" i="1" dirty="0"/>
              <a:t>Анестезиологи – </a:t>
            </a:r>
            <a:r>
              <a:rPr lang="ru-RU" b="1" i="1" dirty="0" smtClean="0"/>
              <a:t>5    </a:t>
            </a:r>
            <a:endParaRPr lang="ru-RU" dirty="0"/>
          </a:p>
          <a:p>
            <a:pPr lvl="0"/>
            <a:r>
              <a:rPr lang="ru-RU" b="1" i="1" dirty="0" smtClean="0"/>
              <a:t>Врач-лаборант </a:t>
            </a:r>
            <a:r>
              <a:rPr lang="ru-RU" b="1" i="1" dirty="0"/>
              <a:t>– </a:t>
            </a:r>
            <a:r>
              <a:rPr lang="ru-RU" b="1" i="1" dirty="0" smtClean="0"/>
              <a:t>2</a:t>
            </a:r>
            <a:endParaRPr lang="ru-RU" dirty="0"/>
          </a:p>
          <a:p>
            <a:pPr lvl="0"/>
            <a:r>
              <a:rPr lang="ru-RU" b="1" i="1" dirty="0"/>
              <a:t>Врач –эксперт -1</a:t>
            </a:r>
            <a:endParaRPr lang="ru-RU" dirty="0"/>
          </a:p>
          <a:p>
            <a:pPr lvl="0"/>
            <a:r>
              <a:rPr lang="ru-RU" b="1" i="1" dirty="0" smtClean="0"/>
              <a:t>Врач</a:t>
            </a:r>
            <a:r>
              <a:rPr lang="ru-RU" b="1" i="1" baseline="0" dirty="0" smtClean="0"/>
              <a:t> – акушер гинеколог – 1 </a:t>
            </a:r>
            <a:endParaRPr lang="ru-RU" dirty="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a:t>
            </a:fld>
            <a:endParaRPr lang="ru-RU"/>
          </a:p>
        </p:txBody>
      </p:sp>
    </p:spTree>
    <p:extLst>
      <p:ext uri="{BB962C8B-B14F-4D97-AF65-F5344CB8AC3E}">
        <p14:creationId xmlns:p14="http://schemas.microsoft.com/office/powerpoint/2010/main" val="42115026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70</a:t>
            </a:fld>
            <a:endParaRPr lang="ru-RU"/>
          </a:p>
        </p:txBody>
      </p:sp>
    </p:spTree>
    <p:extLst>
      <p:ext uri="{BB962C8B-B14F-4D97-AF65-F5344CB8AC3E}">
        <p14:creationId xmlns:p14="http://schemas.microsoft.com/office/powerpoint/2010/main" val="19949953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71</a:t>
            </a:fld>
            <a:endParaRPr lang="ru-RU"/>
          </a:p>
        </p:txBody>
      </p:sp>
    </p:spTree>
    <p:extLst>
      <p:ext uri="{BB962C8B-B14F-4D97-AF65-F5344CB8AC3E}">
        <p14:creationId xmlns:p14="http://schemas.microsoft.com/office/powerpoint/2010/main" val="12703691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2015 г. отмечается значительное увеличение  показателей ранней неонатальной смертности при преждевременных родах с 7‰ в 2014 г. до 8,3 ‰ в отчетном.  Увеличился показатель мертворождаемости  с 53,‰ в 2014 г. до 135,7 ‰ в 2015 г.</a:t>
            </a:r>
          </a:p>
          <a:p>
            <a:r>
              <a:rPr lang="ru-RU" dirty="0"/>
              <a:t>	В нашей клинике осуществляется жесткий контроль за регистрацией случаев преждевременных родов при </a:t>
            </a:r>
            <a:r>
              <a:rPr lang="ru-RU" dirty="0" err="1"/>
              <a:t>гестационных</a:t>
            </a:r>
            <a:r>
              <a:rPr lang="ru-RU" dirty="0"/>
              <a:t> сроках более 22 недель (или весом плода 500,0-999,9). За отчетный 2015 г. в стационаре зафиксирована 1случай   преждевременных родов при сроках беременности 22-27 недель , (Двойня, антенатальная гибель плодов) (в 2014 г. – 0)	</a:t>
            </a:r>
          </a:p>
          <a:p>
            <a:r>
              <a:rPr lang="ru-RU" dirty="0"/>
              <a:t>	Таким образом, резервом снижения частоты преждевременных родов, перинатальной заболеваемости и смертности является своевременная диагностика врожденной патологии развития плода, несовместимой с жизнью, внедрение современных антенатальных технологий у пациенток группы высокого риска, технологий ухода и интенсивной терапии у новорожденных с низким весом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72</a:t>
            </a:fld>
            <a:endParaRPr lang="ru-RU"/>
          </a:p>
        </p:txBody>
      </p:sp>
    </p:spTree>
    <p:extLst>
      <p:ext uri="{BB962C8B-B14F-4D97-AF65-F5344CB8AC3E}">
        <p14:creationId xmlns:p14="http://schemas.microsoft.com/office/powerpoint/2010/main" val="14061228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Средний статистический показатель по региональной  анестезией в мире составляет 80 – 85 %.</a:t>
            </a:r>
            <a:r>
              <a:rPr lang="ru-RU" baseline="0" dirty="0" smtClean="0"/>
              <a:t> 15-20% на долю общих анестезий, (кровотечения, </a:t>
            </a:r>
            <a:r>
              <a:rPr lang="ru-RU" baseline="0" dirty="0" err="1" smtClean="0"/>
              <a:t>угрож-сост.плода</a:t>
            </a:r>
            <a:r>
              <a:rPr lang="ru-RU" baseline="0" dirty="0" smtClean="0"/>
              <a:t> -  там где необходима быстро подачи наркоза)</a:t>
            </a:r>
          </a:p>
          <a:p>
            <a:endParaRPr lang="ru-RU" baseline="0" dirty="0" smtClean="0"/>
          </a:p>
          <a:p>
            <a:r>
              <a:rPr lang="ru-RU" baseline="0" dirty="0" smtClean="0"/>
              <a:t>Анестезиологическая активность в общем составила в 2014 - 91%,  в 2015 - 88% </a:t>
            </a:r>
          </a:p>
          <a:p>
            <a:r>
              <a:rPr lang="ru-RU" baseline="0" dirty="0" smtClean="0"/>
              <a:t>В отделение реанимации средний койка день уменьшился с 1,27 в 2014, до 1,13 в 2015.</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73</a:t>
            </a:fld>
            <a:endParaRPr lang="ru-RU"/>
          </a:p>
        </p:txBody>
      </p:sp>
    </p:spTree>
    <p:extLst>
      <p:ext uri="{BB962C8B-B14F-4D97-AF65-F5344CB8AC3E}">
        <p14:creationId xmlns:p14="http://schemas.microsoft.com/office/powerpoint/2010/main" val="1260895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74</a:t>
            </a:fld>
            <a:endParaRPr lang="ru-RU"/>
          </a:p>
        </p:txBody>
      </p:sp>
    </p:spTree>
    <p:extLst>
      <p:ext uri="{BB962C8B-B14F-4D97-AF65-F5344CB8AC3E}">
        <p14:creationId xmlns:p14="http://schemas.microsoft.com/office/powerpoint/2010/main" val="908610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342850">
              <a:lnSpc>
                <a:spcPct val="90000"/>
              </a:lnSpc>
              <a:spcBef>
                <a:spcPct val="20000"/>
              </a:spcBef>
            </a:pPr>
            <a:endParaRPr lang="ru-RU" dirty="0"/>
          </a:p>
          <a:p>
            <a:pPr indent="-342850">
              <a:lnSpc>
                <a:spcPct val="90000"/>
              </a:lnSpc>
              <a:spcBef>
                <a:spcPct val="20000"/>
              </a:spcBef>
            </a:pPr>
            <a:r>
              <a:rPr lang="ru-RU" dirty="0"/>
              <a:t>Поступило   женщин</a:t>
            </a:r>
            <a:r>
              <a:rPr lang="ru-RU" dirty="0" smtClean="0"/>
              <a:t>  в 2014 – </a:t>
            </a:r>
            <a:r>
              <a:rPr lang="ru-RU" dirty="0"/>
              <a:t>6674, 	в 2015 - 6267</a:t>
            </a:r>
            <a:r>
              <a:rPr lang="ru-RU" dirty="0" smtClean="0"/>
              <a:t> </a:t>
            </a:r>
          </a:p>
          <a:p>
            <a:pPr indent="-342850">
              <a:lnSpc>
                <a:spcPct val="90000"/>
              </a:lnSpc>
              <a:spcBef>
                <a:spcPct val="20000"/>
              </a:spcBef>
            </a:pPr>
            <a:r>
              <a:rPr lang="ru-RU" dirty="0"/>
              <a:t>Выписано женщин</a:t>
            </a:r>
            <a:r>
              <a:rPr lang="ru-RU" dirty="0" smtClean="0"/>
              <a:t> в</a:t>
            </a:r>
            <a:r>
              <a:rPr lang="ru-RU" baseline="0" dirty="0" smtClean="0"/>
              <a:t> 2014 – </a:t>
            </a:r>
            <a:r>
              <a:rPr lang="ru-RU" dirty="0"/>
              <a:t>6679 	в 2015 – 6239 </a:t>
            </a:r>
            <a:r>
              <a:rPr lang="ru-RU" dirty="0" smtClean="0"/>
              <a:t> </a:t>
            </a:r>
          </a:p>
          <a:p>
            <a:pPr indent="-342850">
              <a:lnSpc>
                <a:spcPct val="90000"/>
              </a:lnSpc>
              <a:spcBef>
                <a:spcPct val="20000"/>
              </a:spcBef>
            </a:pPr>
            <a:r>
              <a:rPr lang="ru-RU" dirty="0"/>
              <a:t>Оборот койки</a:t>
            </a:r>
            <a:r>
              <a:rPr lang="ru-RU" dirty="0" smtClean="0"/>
              <a:t> </a:t>
            </a:r>
            <a:r>
              <a:rPr lang="ru-RU" baseline="0" dirty="0" smtClean="0"/>
              <a:t>        в 2014 - </a:t>
            </a:r>
            <a:r>
              <a:rPr lang="ru-RU" dirty="0"/>
              <a:t>70,3	в 2015 - 65,7</a:t>
            </a:r>
            <a:r>
              <a:rPr lang="ru-RU" dirty="0" smtClean="0"/>
              <a:t>  </a:t>
            </a:r>
          </a:p>
          <a:p>
            <a:pPr indent="-342850">
              <a:lnSpc>
                <a:spcPct val="90000"/>
              </a:lnSpc>
              <a:spcBef>
                <a:spcPct val="20000"/>
              </a:spcBef>
            </a:pPr>
            <a:r>
              <a:rPr lang="ru-RU" dirty="0"/>
              <a:t>Работа койки</a:t>
            </a:r>
            <a:r>
              <a:rPr lang="ru-RU" dirty="0" smtClean="0"/>
              <a:t> </a:t>
            </a:r>
            <a:r>
              <a:rPr lang="ru-RU" dirty="0"/>
              <a:t>340,8</a:t>
            </a:r>
            <a:r>
              <a:rPr lang="ru-RU" dirty="0" smtClean="0"/>
              <a:t> </a:t>
            </a:r>
            <a:r>
              <a:rPr lang="ru-RU" dirty="0"/>
              <a:t>313,4</a:t>
            </a:r>
            <a:r>
              <a:rPr lang="ru-RU" dirty="0" smtClean="0"/>
              <a:t> </a:t>
            </a:r>
          </a:p>
          <a:p>
            <a:pPr indent="-342850">
              <a:lnSpc>
                <a:spcPct val="90000"/>
              </a:lnSpc>
              <a:spcBef>
                <a:spcPct val="20000"/>
              </a:spcBef>
            </a:pPr>
            <a:r>
              <a:rPr lang="ru-RU" dirty="0"/>
              <a:t>Средняя длительность пребывания на койке</a:t>
            </a:r>
            <a:r>
              <a:rPr lang="ru-RU" dirty="0" smtClean="0"/>
              <a:t> </a:t>
            </a:r>
            <a:r>
              <a:rPr lang="ru-RU" dirty="0"/>
              <a:t>4,8</a:t>
            </a:r>
            <a:r>
              <a:rPr lang="ru-RU" dirty="0" smtClean="0"/>
              <a:t> </a:t>
            </a:r>
            <a:r>
              <a:rPr lang="ru-RU" dirty="0"/>
              <a:t>4,8</a:t>
            </a:r>
            <a:r>
              <a:rPr lang="ru-RU" dirty="0" smtClean="0"/>
              <a:t> </a:t>
            </a:r>
          </a:p>
          <a:p>
            <a:pPr indent="-342850">
              <a:lnSpc>
                <a:spcPct val="90000"/>
              </a:lnSpc>
              <a:spcBef>
                <a:spcPct val="20000"/>
              </a:spcBef>
            </a:pPr>
            <a:r>
              <a:rPr lang="ru-RU" dirty="0"/>
              <a:t>Количество проведенных койко-дней</a:t>
            </a:r>
            <a:r>
              <a:rPr lang="ru-RU" dirty="0" smtClean="0"/>
              <a:t> </a:t>
            </a:r>
            <a:r>
              <a:rPr lang="ru-RU" dirty="0"/>
              <a:t>32379</a:t>
            </a:r>
            <a:r>
              <a:rPr lang="ru-RU" dirty="0" smtClean="0"/>
              <a:t> </a:t>
            </a:r>
            <a:r>
              <a:rPr lang="ru-RU" dirty="0"/>
              <a:t>29772</a:t>
            </a:r>
            <a:r>
              <a:rPr lang="ru-RU" dirty="0" smtClean="0"/>
              <a:t> </a:t>
            </a:r>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75</a:t>
            </a:fld>
            <a:endParaRPr lang="ru-RU"/>
          </a:p>
        </p:txBody>
      </p:sp>
    </p:spTree>
    <p:extLst>
      <p:ext uri="{BB962C8B-B14F-4D97-AF65-F5344CB8AC3E}">
        <p14:creationId xmlns:p14="http://schemas.microsoft.com/office/powerpoint/2010/main" val="2515196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76</a:t>
            </a:fld>
            <a:endParaRPr lang="ru-RU"/>
          </a:p>
        </p:txBody>
      </p:sp>
    </p:spTree>
    <p:extLst>
      <p:ext uri="{BB962C8B-B14F-4D97-AF65-F5344CB8AC3E}">
        <p14:creationId xmlns:p14="http://schemas.microsoft.com/office/powerpoint/2010/main" val="6512358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77</a:t>
            </a:fld>
            <a:endParaRPr lang="ru-RU"/>
          </a:p>
        </p:txBody>
      </p:sp>
    </p:spTree>
    <p:extLst>
      <p:ext uri="{BB962C8B-B14F-4D97-AF65-F5344CB8AC3E}">
        <p14:creationId xmlns:p14="http://schemas.microsoft.com/office/powerpoint/2010/main" val="16294412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78</a:t>
            </a:fld>
            <a:endParaRPr lang="ru-RU"/>
          </a:p>
        </p:txBody>
      </p:sp>
    </p:spTree>
    <p:extLst>
      <p:ext uri="{BB962C8B-B14F-4D97-AF65-F5344CB8AC3E}">
        <p14:creationId xmlns:p14="http://schemas.microsoft.com/office/powerpoint/2010/main" val="3905502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79</a:t>
            </a:fld>
            <a:endParaRPr lang="ru-RU"/>
          </a:p>
        </p:txBody>
      </p:sp>
    </p:spTree>
    <p:extLst>
      <p:ext uri="{BB962C8B-B14F-4D97-AF65-F5344CB8AC3E}">
        <p14:creationId xmlns:p14="http://schemas.microsoft.com/office/powerpoint/2010/main" val="286187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Сведенья приведены без учёта</a:t>
            </a:r>
            <a:r>
              <a:rPr lang="ru-RU" baseline="0" dirty="0" smtClean="0"/>
              <a:t> совместителей.   </a:t>
            </a:r>
            <a:endParaRPr lang="ru-RU" baseline="0" dirty="0" smtClean="0"/>
          </a:p>
          <a:p>
            <a:r>
              <a:rPr lang="ru-RU" baseline="0" dirty="0" smtClean="0"/>
              <a:t>Со стажем высшее 20лет врачи: </a:t>
            </a:r>
            <a:endParaRPr lang="ru-RU" baseline="0" dirty="0" smtClean="0"/>
          </a:p>
          <a:p>
            <a:r>
              <a:rPr lang="ru-RU" b="1" dirty="0"/>
              <a:t>Акушер-гинекологи – </a:t>
            </a:r>
            <a:r>
              <a:rPr lang="ru-RU" b="1" dirty="0" smtClean="0"/>
              <a:t>12, </a:t>
            </a:r>
            <a:endParaRPr lang="ru-RU" b="1" dirty="0"/>
          </a:p>
          <a:p>
            <a:r>
              <a:rPr lang="ru-RU" b="1" dirty="0"/>
              <a:t>Анестезиологи-реаниматологи – </a:t>
            </a:r>
            <a:r>
              <a:rPr lang="ru-RU" b="1" dirty="0" smtClean="0"/>
              <a:t>3, </a:t>
            </a:r>
            <a:endParaRPr lang="ru-RU" b="1" dirty="0"/>
          </a:p>
          <a:p>
            <a:r>
              <a:rPr lang="ru-RU" b="1" dirty="0"/>
              <a:t>Неонатологи – </a:t>
            </a:r>
            <a:r>
              <a:rPr lang="ru-RU" b="1" dirty="0" smtClean="0"/>
              <a:t>7, </a:t>
            </a:r>
          </a:p>
          <a:p>
            <a:r>
              <a:rPr lang="ru-RU" b="1" dirty="0" smtClean="0"/>
              <a:t>Врач УЗД – 1,</a:t>
            </a:r>
            <a:endParaRPr lang="ru-RU" b="1" dirty="0"/>
          </a:p>
          <a:p>
            <a:r>
              <a:rPr lang="ru-RU" b="1" dirty="0"/>
              <a:t>И 5 врачей – </a:t>
            </a:r>
            <a:r>
              <a:rPr lang="ru-RU" b="1" dirty="0" err="1" smtClean="0"/>
              <a:t>Гл.врач</a:t>
            </a:r>
            <a:r>
              <a:rPr lang="ru-RU" b="1" dirty="0"/>
              <a:t>, </a:t>
            </a:r>
            <a:r>
              <a:rPr lang="ru-RU" b="1" dirty="0" err="1"/>
              <a:t>З</a:t>
            </a:r>
            <a:r>
              <a:rPr lang="ru-RU" b="1" dirty="0" err="1" smtClean="0"/>
              <a:t>ам.гл.врача</a:t>
            </a:r>
            <a:r>
              <a:rPr lang="ru-RU" b="1" dirty="0"/>
              <a:t>, Врач статист, и </a:t>
            </a:r>
            <a:r>
              <a:rPr lang="ru-RU" b="1" dirty="0" smtClean="0"/>
              <a:t>3 </a:t>
            </a:r>
            <a:r>
              <a:rPr lang="ru-RU" b="1" dirty="0"/>
              <a:t>врача лаборанта. </a:t>
            </a:r>
          </a:p>
        </p:txBody>
      </p:sp>
      <p:sp>
        <p:nvSpPr>
          <p:cNvPr id="4" name="Номер слайда 3"/>
          <p:cNvSpPr>
            <a:spLocks noGrp="1"/>
          </p:cNvSpPr>
          <p:nvPr>
            <p:ph type="sldNum" sz="quarter" idx="10"/>
          </p:nvPr>
        </p:nvSpPr>
        <p:spPr/>
        <p:txBody>
          <a:bodyPr/>
          <a:lstStyle/>
          <a:p>
            <a:fld id="{EA167D16-4358-4DB5-A957-2E82AB74742C}" type="slidenum">
              <a:rPr lang="ru-RU" smtClean="0"/>
              <a:t>8</a:t>
            </a:fld>
            <a:endParaRPr lang="ru-RU"/>
          </a:p>
        </p:txBody>
      </p:sp>
    </p:spTree>
    <p:extLst>
      <p:ext uri="{BB962C8B-B14F-4D97-AF65-F5344CB8AC3E}">
        <p14:creationId xmlns:p14="http://schemas.microsoft.com/office/powerpoint/2010/main" val="283460645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80</a:t>
            </a:fld>
            <a:endParaRPr lang="ru-RU"/>
          </a:p>
        </p:txBody>
      </p:sp>
    </p:spTree>
    <p:extLst>
      <p:ext uri="{BB962C8B-B14F-4D97-AF65-F5344CB8AC3E}">
        <p14:creationId xmlns:p14="http://schemas.microsoft.com/office/powerpoint/2010/main" val="2301956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81</a:t>
            </a:fld>
            <a:endParaRPr lang="ru-RU"/>
          </a:p>
        </p:txBody>
      </p:sp>
    </p:spTree>
    <p:extLst>
      <p:ext uri="{BB962C8B-B14F-4D97-AF65-F5344CB8AC3E}">
        <p14:creationId xmlns:p14="http://schemas.microsoft.com/office/powerpoint/2010/main" val="15433116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82</a:t>
            </a:fld>
            <a:endParaRPr lang="ru-RU"/>
          </a:p>
        </p:txBody>
      </p:sp>
    </p:spTree>
    <p:extLst>
      <p:ext uri="{BB962C8B-B14F-4D97-AF65-F5344CB8AC3E}">
        <p14:creationId xmlns:p14="http://schemas.microsoft.com/office/powerpoint/2010/main" val="19145064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83</a:t>
            </a:fld>
            <a:endParaRPr lang="ru-RU"/>
          </a:p>
        </p:txBody>
      </p:sp>
    </p:spTree>
    <p:extLst>
      <p:ext uri="{BB962C8B-B14F-4D97-AF65-F5344CB8AC3E}">
        <p14:creationId xmlns:p14="http://schemas.microsoft.com/office/powerpoint/2010/main" val="413553058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a:t>По нозологическим формам  3 случая РНС у доношенных  распределилась следующим образом:</a:t>
            </a:r>
            <a:endParaRPr lang="ru-RU" dirty="0"/>
          </a:p>
          <a:p>
            <a:pPr lvl="0"/>
            <a:r>
              <a:rPr lang="ru-RU" dirty="0"/>
              <a:t>доношенный новорожденный </a:t>
            </a:r>
            <a:r>
              <a:rPr lang="ru-RU" b="1" dirty="0" err="1"/>
              <a:t>Абиш</a:t>
            </a:r>
            <a:r>
              <a:rPr lang="ru-RU" dirty="0"/>
              <a:t> из ГП№ 21 с весом 2986 родился в тяжелом  состоянии, в асфиксии тяжелой степени с оценкой </a:t>
            </a:r>
            <a:r>
              <a:rPr lang="ru-RU" dirty="0" err="1"/>
              <a:t>Апгар</a:t>
            </a:r>
            <a:r>
              <a:rPr lang="ru-RU" dirty="0"/>
              <a:t> 3-4 балла</a:t>
            </a:r>
          </a:p>
          <a:p>
            <a:r>
              <a:rPr lang="ru-RU" dirty="0"/>
              <a:t>       Тяжесть состояния обусловлена ДН, симптомами интоксикации.                      С рождения находился на ИВЛ.</a:t>
            </a:r>
          </a:p>
          <a:p>
            <a:r>
              <a:rPr lang="ru-RU" dirty="0"/>
              <a:t> Причина- ВУИ, внутриутробная инфекция с развитием </a:t>
            </a:r>
            <a:r>
              <a:rPr lang="ru-RU" dirty="0" err="1"/>
              <a:t>менингоэнцефалита</a:t>
            </a:r>
            <a:r>
              <a:rPr lang="ru-RU" dirty="0"/>
              <a:t>, </a:t>
            </a:r>
            <a:r>
              <a:rPr lang="ru-RU" dirty="0" err="1"/>
              <a:t>хориоидита</a:t>
            </a:r>
            <a:r>
              <a:rPr lang="ru-RU" dirty="0"/>
              <a:t>, гепатита, гнойной пневмонии , панкреатита и пиелонефрита , </a:t>
            </a:r>
            <a:r>
              <a:rPr lang="ru-RU" b="1" dirty="0"/>
              <a:t>прожил 9 часов.</a:t>
            </a:r>
            <a:endParaRPr lang="ru-RU" dirty="0"/>
          </a:p>
          <a:p>
            <a:r>
              <a:rPr lang="ru-RU" b="1" dirty="0"/>
              <a:t>2) </a:t>
            </a:r>
            <a:r>
              <a:rPr lang="ru-RU" b="1" dirty="0" err="1"/>
              <a:t>Айсаев</a:t>
            </a:r>
            <a:r>
              <a:rPr lang="ru-RU" b="1" dirty="0"/>
              <a:t> из ГП№13 </a:t>
            </a:r>
            <a:r>
              <a:rPr lang="ru-RU" dirty="0"/>
              <a:t>-доношенный новорожденный с весом 4222   родился в асфиксии тяжелой степени с оценкой по Апгар-1-3 балла , </a:t>
            </a:r>
            <a:r>
              <a:rPr lang="ru-RU" b="1" dirty="0"/>
              <a:t>Ребенок прожил 1 час 40 мин</a:t>
            </a:r>
            <a:endParaRPr lang="ru-RU" dirty="0"/>
          </a:p>
          <a:p>
            <a:r>
              <a:rPr lang="ru-RU" dirty="0"/>
              <a:t>Патологоанатомический диагноз: </a:t>
            </a:r>
          </a:p>
          <a:p>
            <a:r>
              <a:rPr lang="ru-RU" b="1" dirty="0" err="1"/>
              <a:t>Абседирующая</a:t>
            </a:r>
            <a:r>
              <a:rPr lang="ru-RU" b="1" dirty="0"/>
              <a:t> пневмония</a:t>
            </a:r>
            <a:endParaRPr lang="ru-RU" dirty="0"/>
          </a:p>
          <a:p>
            <a:r>
              <a:rPr lang="ru-RU" b="1" dirty="0"/>
              <a:t>Смерть новорожденного на этапе родильного дома не предотвратима, в трахее, бронхах, легких -масса абсцессов с развитием эмфиземы и кровоизлияний легочной ткани </a:t>
            </a:r>
            <a:endParaRPr lang="ru-RU" dirty="0"/>
          </a:p>
          <a:p>
            <a:r>
              <a:rPr lang="ru-RU" dirty="0"/>
              <a:t>В плаценте- </a:t>
            </a:r>
            <a:r>
              <a:rPr lang="ru-RU" dirty="0" err="1"/>
              <a:t>хориоамнионит</a:t>
            </a:r>
            <a:r>
              <a:rPr lang="ru-RU" dirty="0"/>
              <a:t>, </a:t>
            </a:r>
            <a:r>
              <a:rPr lang="ru-RU" dirty="0" err="1"/>
              <a:t>децидуит</a:t>
            </a:r>
            <a:r>
              <a:rPr lang="ru-RU" dirty="0"/>
              <a:t> </a:t>
            </a:r>
          </a:p>
          <a:p>
            <a:pPr lvl="0"/>
            <a:r>
              <a:rPr lang="ru-RU" b="1" dirty="0" err="1"/>
              <a:t>Утегенов</a:t>
            </a:r>
            <a:r>
              <a:rPr lang="ru-RU" dirty="0"/>
              <a:t> из ГП №21 недоношенный новорожденный  с весом 2238, поступил в угрожающем состоянии плода , при поступлении жалобы на </a:t>
            </a:r>
            <a:r>
              <a:rPr lang="ru-RU" b="1" dirty="0"/>
              <a:t>отсутствие шевеления в течении  2 суток</a:t>
            </a:r>
            <a:r>
              <a:rPr lang="ru-RU" dirty="0"/>
              <a:t>, новорожденный родился в асфиксии тяжелой  степени , с оценкой по </a:t>
            </a:r>
            <a:r>
              <a:rPr lang="ru-RU" dirty="0" err="1"/>
              <a:t>Апгар</a:t>
            </a:r>
            <a:r>
              <a:rPr lang="ru-RU" dirty="0"/>
              <a:t> 2-3 балла, с рождения находится на ИВЛ,</a:t>
            </a:r>
          </a:p>
          <a:p>
            <a:r>
              <a:rPr lang="ru-RU" dirty="0"/>
              <a:t>       прожил 18 часов 15 минут</a:t>
            </a:r>
          </a:p>
          <a:p>
            <a:r>
              <a:rPr lang="ru-RU" dirty="0"/>
              <a:t>Причина смерти-  вторичная асфиксия тяжелой степени, </a:t>
            </a:r>
            <a:r>
              <a:rPr lang="ru-RU" dirty="0" err="1"/>
              <a:t>обусловленая</a:t>
            </a:r>
            <a:r>
              <a:rPr lang="ru-RU" dirty="0"/>
              <a:t> </a:t>
            </a:r>
          </a:p>
          <a:p>
            <a:r>
              <a:rPr lang="ru-RU" dirty="0"/>
              <a:t>внутриутробным инфицированием, </a:t>
            </a:r>
          </a:p>
          <a:p>
            <a:r>
              <a:rPr lang="ru-RU" dirty="0"/>
              <a:t>инфекцией мочевыводящих путей. Внутриутробное инфицирование привело к развитию ДВС- кровоизлиянию в надпочечники , легкие и  печень, что послужило причиной смерти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84</a:t>
            </a:fld>
            <a:endParaRPr lang="ru-RU"/>
          </a:p>
        </p:txBody>
      </p:sp>
    </p:spTree>
    <p:extLst>
      <p:ext uri="{BB962C8B-B14F-4D97-AF65-F5344CB8AC3E}">
        <p14:creationId xmlns:p14="http://schemas.microsoft.com/office/powerpoint/2010/main" val="15743908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Анализ приведенных данных показывает, что во всех случаях показанием к проведению объемных акушерских операций явились массивные атонические кровотечения. Резервом для уменьшения частоты данных операций является строгое соблюдение клинических протоколов ведения данных осложнений, слаженность работы бригады по оказанию неотложных мероприятий, владение навыками органосохраняющего хирургического гемостаза.</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85</a:t>
            </a:fld>
            <a:endParaRPr lang="ru-RU"/>
          </a:p>
        </p:txBody>
      </p:sp>
    </p:spTree>
    <p:extLst>
      <p:ext uri="{BB962C8B-B14F-4D97-AF65-F5344CB8AC3E}">
        <p14:creationId xmlns:p14="http://schemas.microsoft.com/office/powerpoint/2010/main" val="22787391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В современном акушерстве наметились тенденции к увеличению частоты оперативного </a:t>
            </a:r>
            <a:r>
              <a:rPr lang="ru-RU" dirty="0" err="1"/>
              <a:t>родоразрешения</a:t>
            </a:r>
            <a:r>
              <a:rPr lang="ru-RU" dirty="0"/>
              <a:t> путем операции </a:t>
            </a:r>
            <a:r>
              <a:rPr lang="ru-RU" b="1" dirty="0"/>
              <a:t>КЕСАРЕВО СЕЧЕНИЕ</a:t>
            </a:r>
            <a:r>
              <a:rPr lang="ru-RU" dirty="0"/>
              <a:t>, что связано с расширением показаний как со стороны матери, так и со стороны плода. Частота кесарева сечения в нашем стационаре в 2015 г. составила 17,9%, в 2014г –18,8% снизилась на 1,1%.</a:t>
            </a:r>
          </a:p>
          <a:p>
            <a:pPr defTabSz="914266">
              <a:defRPr/>
            </a:pPr>
            <a:r>
              <a:rPr lang="ru-RU" dirty="0"/>
              <a:t>Частота операций кесарева сечения по </a:t>
            </a:r>
            <a:r>
              <a:rPr lang="ru-RU" dirty="0" err="1"/>
              <a:t>г.Алматы</a:t>
            </a:r>
            <a:r>
              <a:rPr lang="ru-RU" dirty="0"/>
              <a:t> составляет 22,2 % .</a:t>
            </a:r>
            <a:endParaRPr lang="ru-RU" dirty="0" smtClean="0"/>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86</a:t>
            </a:fld>
            <a:endParaRPr lang="ru-RU"/>
          </a:p>
        </p:txBody>
      </p:sp>
    </p:spTree>
    <p:extLst>
      <p:ext uri="{BB962C8B-B14F-4D97-AF65-F5344CB8AC3E}">
        <p14:creationId xmlns:p14="http://schemas.microsoft.com/office/powerpoint/2010/main" val="29237314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87</a:t>
            </a:fld>
            <a:endParaRPr lang="ru-RU"/>
          </a:p>
        </p:txBody>
      </p:sp>
    </p:spTree>
    <p:extLst>
      <p:ext uri="{BB962C8B-B14F-4D97-AF65-F5344CB8AC3E}">
        <p14:creationId xmlns:p14="http://schemas.microsoft.com/office/powerpoint/2010/main" val="24219155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a:t> В роддоме работает служба поддержка пациентов и внутренний аудит. Роддом обеспечен лекарственными средствами в достаточном количестве. Доля финансовых средств , снятых за некачественное оказание  медицинской помощи уменьшилась в три раза.   </a:t>
            </a:r>
          </a:p>
          <a:p>
            <a:endParaRPr lang="ru-RU" dirty="0"/>
          </a:p>
        </p:txBody>
      </p:sp>
      <p:sp>
        <p:nvSpPr>
          <p:cNvPr id="4" name="Номер слайда 3"/>
          <p:cNvSpPr>
            <a:spLocks noGrp="1"/>
          </p:cNvSpPr>
          <p:nvPr>
            <p:ph type="sldNum" sz="quarter" idx="10"/>
          </p:nvPr>
        </p:nvSpPr>
        <p:spPr/>
        <p:txBody>
          <a:bodyPr/>
          <a:lstStyle/>
          <a:p>
            <a:fld id="{EA167D16-4358-4DB5-A957-2E82AB74742C}" type="slidenum">
              <a:rPr lang="ru-RU" smtClean="0"/>
              <a:t>88</a:t>
            </a:fld>
            <a:endParaRPr lang="ru-RU"/>
          </a:p>
        </p:txBody>
      </p:sp>
    </p:spTree>
    <p:extLst>
      <p:ext uri="{BB962C8B-B14F-4D97-AF65-F5344CB8AC3E}">
        <p14:creationId xmlns:p14="http://schemas.microsoft.com/office/powerpoint/2010/main" val="8457712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89</a:t>
            </a:fld>
            <a:endParaRPr lang="ru-RU"/>
          </a:p>
        </p:txBody>
      </p:sp>
    </p:spTree>
    <p:extLst>
      <p:ext uri="{BB962C8B-B14F-4D97-AF65-F5344CB8AC3E}">
        <p14:creationId xmlns:p14="http://schemas.microsoft.com/office/powerpoint/2010/main" val="370713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14266">
              <a:defRPr/>
            </a:pPr>
            <a:r>
              <a:rPr lang="ru-RU" dirty="0" err="1" smtClean="0"/>
              <a:t>Категорийность</a:t>
            </a:r>
            <a:r>
              <a:rPr lang="ru-RU" dirty="0" smtClean="0"/>
              <a:t> </a:t>
            </a:r>
            <a:r>
              <a:rPr lang="ru-RU" dirty="0" smtClean="0"/>
              <a:t>врачей </a:t>
            </a:r>
            <a:r>
              <a:rPr lang="ru-RU" dirty="0" smtClean="0"/>
              <a:t>увеличилось.</a:t>
            </a:r>
            <a:endParaRPr lang="ru-RU" baseline="0" dirty="0" smtClean="0"/>
          </a:p>
          <a:p>
            <a:r>
              <a:rPr lang="ru-RU" b="1" dirty="0"/>
              <a:t>Высшая категория – </a:t>
            </a:r>
            <a:r>
              <a:rPr lang="ru-RU" b="1" dirty="0" smtClean="0"/>
              <a:t>55,2%, </a:t>
            </a:r>
            <a:r>
              <a:rPr lang="ru-RU" b="1" dirty="0"/>
              <a:t>в </a:t>
            </a:r>
            <a:r>
              <a:rPr lang="ru-RU" b="1" dirty="0" smtClean="0"/>
              <a:t>2015 </a:t>
            </a:r>
            <a:r>
              <a:rPr lang="ru-RU" b="1" dirty="0"/>
              <a:t>году – </a:t>
            </a:r>
            <a:r>
              <a:rPr lang="ru-RU" b="1" dirty="0" smtClean="0"/>
              <a:t>48,2%.</a:t>
            </a:r>
            <a:endParaRPr lang="ru-RU" dirty="0"/>
          </a:p>
          <a:p>
            <a:r>
              <a:rPr lang="ru-RU" b="1" dirty="0"/>
              <a:t>Первая категория  - 27,5%, в </a:t>
            </a:r>
            <a:r>
              <a:rPr lang="ru-RU" b="1" dirty="0" smtClean="0"/>
              <a:t>2015 </a:t>
            </a:r>
            <a:r>
              <a:rPr lang="ru-RU" b="1" dirty="0"/>
              <a:t>году – </a:t>
            </a:r>
            <a:r>
              <a:rPr lang="ru-RU" b="1" dirty="0" smtClean="0"/>
              <a:t>27,5%.</a:t>
            </a:r>
            <a:endParaRPr lang="ru-RU" b="1" dirty="0"/>
          </a:p>
          <a:p>
            <a:r>
              <a:rPr lang="ru-RU" b="1" dirty="0"/>
              <a:t>Из них </a:t>
            </a:r>
            <a:endParaRPr lang="ru-RU" dirty="0"/>
          </a:p>
          <a:p>
            <a:r>
              <a:rPr lang="ru-RU" b="1" dirty="0"/>
              <a:t>Акушер-гинекологи – </a:t>
            </a:r>
            <a:r>
              <a:rPr lang="ru-RU" b="1" dirty="0" smtClean="0"/>
              <a:t>12, </a:t>
            </a:r>
            <a:r>
              <a:rPr lang="ru-RU" b="1" dirty="0"/>
              <a:t>из них с квалификационной категорией – </a:t>
            </a:r>
            <a:r>
              <a:rPr lang="ru-RU" b="1" dirty="0" smtClean="0"/>
              <a:t>11 </a:t>
            </a:r>
            <a:r>
              <a:rPr lang="ru-RU" b="1" dirty="0"/>
              <a:t>– </a:t>
            </a:r>
            <a:r>
              <a:rPr lang="ru-RU" b="1" dirty="0" smtClean="0"/>
              <a:t>91,7%.</a:t>
            </a:r>
            <a:endParaRPr lang="ru-RU" dirty="0"/>
          </a:p>
          <a:p>
            <a:r>
              <a:rPr lang="ru-RU" b="1" dirty="0"/>
              <a:t>Анестезиологи-реаниматологи – </a:t>
            </a:r>
            <a:r>
              <a:rPr lang="ru-RU" b="1" dirty="0" smtClean="0"/>
              <a:t>3, </a:t>
            </a:r>
            <a:r>
              <a:rPr lang="ru-RU" b="1" dirty="0"/>
              <a:t>из них с квалификационной категорией- </a:t>
            </a:r>
            <a:r>
              <a:rPr lang="ru-RU" b="1" dirty="0" smtClean="0"/>
              <a:t>3 -100%.</a:t>
            </a:r>
            <a:endParaRPr lang="ru-RU" dirty="0"/>
          </a:p>
          <a:p>
            <a:r>
              <a:rPr lang="ru-RU" b="1" dirty="0"/>
              <a:t>Неонатологи – </a:t>
            </a:r>
            <a:r>
              <a:rPr lang="ru-RU" b="1" dirty="0" smtClean="0"/>
              <a:t>7, </a:t>
            </a:r>
            <a:r>
              <a:rPr lang="ru-RU" b="1" dirty="0"/>
              <a:t>из них с квалификационной категорией – </a:t>
            </a:r>
            <a:r>
              <a:rPr lang="ru-RU" b="1" dirty="0" smtClean="0"/>
              <a:t>6 </a:t>
            </a:r>
            <a:r>
              <a:rPr lang="ru-RU" b="1" dirty="0"/>
              <a:t>– </a:t>
            </a:r>
            <a:r>
              <a:rPr lang="ru-RU" b="1" dirty="0" smtClean="0"/>
              <a:t>85,7%.</a:t>
            </a:r>
            <a:endParaRPr lang="ru-RU" dirty="0"/>
          </a:p>
          <a:p>
            <a:pPr defTabSz="914266">
              <a:defRPr/>
            </a:pPr>
            <a:endParaRPr lang="ru-RU" dirty="0" smtClean="0"/>
          </a:p>
        </p:txBody>
      </p:sp>
      <p:sp>
        <p:nvSpPr>
          <p:cNvPr id="4" name="Номер слайда 3"/>
          <p:cNvSpPr>
            <a:spLocks noGrp="1"/>
          </p:cNvSpPr>
          <p:nvPr>
            <p:ph type="sldNum" sz="quarter" idx="10"/>
          </p:nvPr>
        </p:nvSpPr>
        <p:spPr/>
        <p:txBody>
          <a:bodyPr/>
          <a:lstStyle/>
          <a:p>
            <a:fld id="{EA167D16-4358-4DB5-A957-2E82AB74742C}" type="slidenum">
              <a:rPr lang="ru-RU" smtClean="0"/>
              <a:t>9</a:t>
            </a:fld>
            <a:endParaRPr lang="ru-RU"/>
          </a:p>
        </p:txBody>
      </p:sp>
    </p:spTree>
    <p:extLst>
      <p:ext uri="{BB962C8B-B14F-4D97-AF65-F5344CB8AC3E}">
        <p14:creationId xmlns:p14="http://schemas.microsoft.com/office/powerpoint/2010/main" val="15774470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167D16-4358-4DB5-A957-2E82AB74742C}" type="slidenum">
              <a:rPr lang="ru-RU" smtClean="0"/>
              <a:t>90</a:t>
            </a:fld>
            <a:endParaRPr lang="ru-RU"/>
          </a:p>
        </p:txBody>
      </p:sp>
    </p:spTree>
    <p:extLst>
      <p:ext uri="{BB962C8B-B14F-4D97-AF65-F5344CB8AC3E}">
        <p14:creationId xmlns:p14="http://schemas.microsoft.com/office/powerpoint/2010/main" val="1822765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ru-RU" smtClean="0"/>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53232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188631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4468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C192C68-7D75-45B7-860E-915EA6F26D3B}" type="datetimeFigureOut">
              <a:rPr lang="ru-RU" smtClean="0"/>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21085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ru-RU" smtClean="0"/>
              <a:t>Образец заголовка</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192C68-7D75-45B7-860E-915EA6F26D3B}" type="datetimeFigureOut">
              <a:rPr lang="ru-RU" smtClean="0"/>
              <a:t>20.01.2017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90434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C192C68-7D75-45B7-860E-915EA6F26D3B}" type="datetimeFigureOut">
              <a:rPr lang="ru-RU" smtClean="0"/>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01062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ru-RU" smtClean="0"/>
              <a:t>Образец заголовка</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C192C68-7D75-45B7-860E-915EA6F26D3B}" type="datetimeFigureOut">
              <a:rPr lang="ru-RU" smtClean="0"/>
              <a:t>20.01.2017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49355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C192C68-7D75-45B7-860E-915EA6F26D3B}" type="datetimeFigureOut">
              <a:rPr lang="ru-RU" smtClean="0"/>
              <a:t>20.01.2017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411001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92C68-7D75-45B7-860E-915EA6F26D3B}" type="datetimeFigureOut">
              <a:rPr lang="ru-RU" smtClean="0"/>
              <a:t>20.01.2017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221386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ru-RU" smtClean="0"/>
              <a:t>Образец заголовка</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92C68-7D75-45B7-860E-915EA6F26D3B}" type="datetimeFigureOut">
              <a:rPr lang="ru-RU" smtClean="0"/>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3783777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92C68-7D75-45B7-860E-915EA6F26D3B}" type="datetimeFigureOut">
              <a:rPr lang="ru-RU" smtClean="0"/>
              <a:t>20.01.2017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363BCDB-6EA2-4E27-B02D-7E4ACAB86DF9}" type="slidenum">
              <a:rPr lang="ru-RU" smtClean="0"/>
              <a:t>‹#›</a:t>
            </a:fld>
            <a:endParaRPr lang="ru-RU"/>
          </a:p>
        </p:txBody>
      </p:sp>
    </p:spTree>
    <p:extLst>
      <p:ext uri="{BB962C8B-B14F-4D97-AF65-F5344CB8AC3E}">
        <p14:creationId xmlns:p14="http://schemas.microsoft.com/office/powerpoint/2010/main" val="169161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92C68-7D75-45B7-860E-915EA6F26D3B}" type="datetimeFigureOut">
              <a:rPr lang="ru-RU" smtClean="0"/>
              <a:t>20.01.2017</a:t>
            </a:fld>
            <a:endParaRPr lang="ru-RU"/>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3BCDB-6EA2-4E27-B02D-7E4ACAB86DF9}" type="slidenum">
              <a:rPr lang="ru-RU" smtClean="0"/>
              <a:t>‹#›</a:t>
            </a:fld>
            <a:endParaRPr lang="ru-RU"/>
          </a:p>
        </p:txBody>
      </p:sp>
    </p:spTree>
    <p:extLst>
      <p:ext uri="{BB962C8B-B14F-4D97-AF65-F5344CB8AC3E}">
        <p14:creationId xmlns:p14="http://schemas.microsoft.com/office/powerpoint/2010/main" val="405320365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chart" Target="../charts/chart9.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microsoft.com/office/2007/relationships/hdphoto" Target="../media/hdphoto2.wdp"/></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microsoft.com/office/2007/relationships/hdphoto" Target="../media/hdphoto2.wdp"/><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microsoft.com/office/2007/relationships/hdphoto" Target="../media/hdphoto1.wdp"/></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1763268" y="24573"/>
            <a:ext cx="8580120" cy="819911"/>
          </a:xfrm>
        </p:spPr>
        <p:txBody>
          <a:bodyPr>
            <a:normAutofit/>
            <a:scene3d>
              <a:camera prst="orthographicFront"/>
              <a:lightRig rig="harsh" dir="t"/>
            </a:scene3d>
            <a:sp3d extrusionH="57150" prstMaterial="matte">
              <a:bevelT w="63500" h="12700" prst="riblet"/>
              <a:contourClr>
                <a:schemeClr val="bg1">
                  <a:lumMod val="65000"/>
                </a:schemeClr>
              </a:contourClr>
            </a:sp3d>
          </a:bodyPr>
          <a:lstStyle/>
          <a:p>
            <a:pPr algn="ctr"/>
            <a:r>
              <a:rPr lang="ru-RU" sz="3600" b="1" dirty="0" smtClean="0">
                <a:ln/>
                <a:solidFill>
                  <a:schemeClr val="accent3"/>
                </a:solidFill>
              </a:rPr>
              <a:t>Анализ работы  и показатели за 2016 год</a:t>
            </a:r>
            <a:endParaRPr lang="en-US" sz="4000" b="1" dirty="0">
              <a:ln/>
              <a:solidFill>
                <a:schemeClr val="accent3"/>
              </a:solidFill>
            </a:endParaRP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2543" y="384234"/>
            <a:ext cx="5117473" cy="5926652"/>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Subtitle 2"/>
          <p:cNvSpPr>
            <a:spLocks noGrp="1"/>
          </p:cNvSpPr>
          <p:nvPr>
            <p:ph type="subTitle" idx="1"/>
          </p:nvPr>
        </p:nvSpPr>
        <p:spPr>
          <a:xfrm>
            <a:off x="109728" y="2060448"/>
            <a:ext cx="11887200" cy="4475943"/>
          </a:xfrm>
        </p:spPr>
        <p:txBody>
          <a:bodyPr>
            <a:normAutofit fontScale="92500" lnSpcReduction="10000"/>
            <a:scene3d>
              <a:camera prst="obliqueBottomRight"/>
              <a:lightRig rig="threePt" dir="t"/>
            </a:scene3d>
            <a:sp3d extrusionH="57150">
              <a:bevelT w="82550" h="38100" prst="coolSlant"/>
              <a:bevelB w="38100" h="38100"/>
            </a:sp3d>
          </a:bodyPr>
          <a:lstStyle/>
          <a:p>
            <a:pPr algn="ct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ГКП на ПХВ «Родильный дом №4»</a:t>
            </a:r>
          </a:p>
          <a:p>
            <a:pPr algn="ct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г.</a:t>
            </a:r>
            <a:r>
              <a:rPr lang="en-US"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 </a:t>
            </a:r>
            <a:r>
              <a:rPr lang="ru-RU" sz="5700" dirty="0" smtClean="0">
                <a:solidFill>
                  <a:schemeClr val="accent1">
                    <a:lumMod val="75000"/>
                  </a:schemeClr>
                </a:solidFill>
                <a:effectLst>
                  <a:outerShdw blurRad="50800" dist="38100" dir="2700000" algn="tl" rotWithShape="0">
                    <a:srgbClr val="FF0000">
                      <a:alpha val="40000"/>
                    </a:srgbClr>
                  </a:outerShdw>
                </a:effectLst>
                <a:latin typeface="Times New Roman" panose="02020603050405020304" pitchFamily="18" charset="0"/>
                <a:cs typeface="Times New Roman" panose="02020603050405020304" pitchFamily="18" charset="0"/>
              </a:rPr>
              <a:t>Алматы</a:t>
            </a:r>
          </a:p>
          <a:p>
            <a:pPr algn="ctr"/>
            <a:endParaRPr lang="ru-RU" sz="3600" b="1" dirty="0" smtClean="0">
              <a:latin typeface="Arial Rounded MT Bold" pitchFamily="34" charset="0"/>
            </a:endParaRPr>
          </a:p>
          <a:p>
            <a:pPr algn="ctr"/>
            <a:endParaRPr lang="ru-RU" sz="3600" b="1" dirty="0" smtClean="0">
              <a:latin typeface="Arial Rounded MT Bold" pitchFamily="34" charset="0"/>
            </a:endParaRPr>
          </a:p>
          <a:p>
            <a:pPr algn="ctr"/>
            <a:endParaRPr lang="ru-RU" sz="3600" b="1" dirty="0" smtClean="0">
              <a:latin typeface="Arial Rounded MT Bold" pitchFamily="34" charset="0"/>
            </a:endParaRPr>
          </a:p>
          <a:p>
            <a:pPr algn="ctr"/>
            <a:endParaRPr lang="ru-RU" sz="3600" b="1" dirty="0">
              <a:latin typeface="Arial Rounded MT Bold" pitchFamily="34" charset="0"/>
            </a:endParaRPr>
          </a:p>
          <a:p>
            <a:pPr>
              <a:spcBef>
                <a:spcPct val="0"/>
              </a:spcBef>
            </a:pPr>
            <a:r>
              <a:rPr lang="ru-RU" sz="2600" dirty="0" smtClean="0">
                <a:solidFill>
                  <a:schemeClr val="tx2">
                    <a:lumMod val="75000"/>
                  </a:schemeClr>
                </a:solidFill>
                <a:latin typeface="+mj-lt"/>
                <a:ea typeface="+mj-ea"/>
                <a:cs typeface="+mj-cs"/>
              </a:rPr>
              <a:t>Главный </a:t>
            </a:r>
            <a:r>
              <a:rPr lang="ru-RU" sz="2600" dirty="0">
                <a:solidFill>
                  <a:schemeClr val="tx2">
                    <a:lumMod val="75000"/>
                  </a:schemeClr>
                </a:solidFill>
                <a:latin typeface="+mj-lt"/>
                <a:ea typeface="+mj-ea"/>
                <a:cs typeface="+mj-cs"/>
              </a:rPr>
              <a:t>врач:   Пак В.И</a:t>
            </a:r>
            <a:endParaRPr lang="en-US" sz="2600" dirty="0">
              <a:solidFill>
                <a:schemeClr val="tx2">
                  <a:lumMod val="75000"/>
                </a:schemeClr>
              </a:solidFill>
              <a:latin typeface="+mj-lt"/>
              <a:ea typeface="+mj-ea"/>
              <a:cs typeface="+mj-cs"/>
            </a:endParaRPr>
          </a:p>
        </p:txBody>
      </p:sp>
    </p:spTree>
    <p:extLst>
      <p:ext uri="{BB962C8B-B14F-4D97-AF65-F5344CB8AC3E}">
        <p14:creationId xmlns:p14="http://schemas.microsoft.com/office/powerpoint/2010/main" val="2370034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59"/>
          <p:cNvSpPr>
            <a:spLocks noGrp="1" noChangeArrowheads="1"/>
          </p:cNvSpPr>
          <p:nvPr>
            <p:ph type="title"/>
          </p:nvPr>
        </p:nvSpPr>
        <p:spPr bwMode="auto">
          <a:xfrm>
            <a:off x="838200" y="277486"/>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Квалификационные категории среднего медицинского персонала</a:t>
            </a:r>
          </a:p>
        </p:txBody>
      </p:sp>
      <p:graphicFrame>
        <p:nvGraphicFramePr>
          <p:cNvPr id="5" name="Group 273"/>
          <p:cNvGraphicFramePr>
            <a:graphicFrameLocks noGrp="1"/>
          </p:cNvGraphicFramePr>
          <p:nvPr>
            <p:ph idx="1"/>
            <p:extLst>
              <p:ext uri="{D42A27DB-BD31-4B8C-83A1-F6EECF244321}">
                <p14:modId xmlns:p14="http://schemas.microsoft.com/office/powerpoint/2010/main" val="1126243632"/>
              </p:ext>
            </p:extLst>
          </p:nvPr>
        </p:nvGraphicFramePr>
        <p:xfrm>
          <a:off x="2441847" y="2018756"/>
          <a:ext cx="7308305" cy="4000817"/>
        </p:xfrm>
        <a:graphic>
          <a:graphicData uri="http://schemas.openxmlformats.org/drawingml/2006/table">
            <a:tbl>
              <a:tblPr/>
              <a:tblGrid>
                <a:gridCol w="2277827"/>
                <a:gridCol w="1278731"/>
                <a:gridCol w="1383280"/>
                <a:gridCol w="989207"/>
                <a:gridCol w="1379260"/>
              </a:tblGrid>
              <a:tr h="40417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Категория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2015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20</a:t>
                      </a: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9624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абс.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абс.</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24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Высшая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10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46,1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31</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42,5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5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Первая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6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9,2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8,2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Вторая</a:t>
                      </a: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sng" strike="noStrike" cap="none" normalizeH="0" baseline="0" dirty="0" smtClean="0">
                          <a:ln>
                            <a:noFill/>
                          </a:ln>
                          <a:solidFill>
                            <a:schemeClr val="tx1"/>
                          </a:solidFill>
                          <a:effectLst/>
                          <a:latin typeface="Times New Roman" pitchFamily="18" charset="0"/>
                          <a:cs typeface="Times New Roman" pitchFamily="18" charset="0"/>
                        </a:rPr>
                        <a:t>Стаж от 3 лет</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cap="none" normalizeH="0" baseline="0" dirty="0" smtClean="0">
                          <a:ln>
                            <a:noFill/>
                          </a:ln>
                          <a:solidFill>
                            <a:schemeClr val="tx1"/>
                          </a:solidFill>
                          <a:effectLst/>
                          <a:latin typeface="Times New Roman" pitchFamily="18" charset="0"/>
                          <a:cs typeface="Times New Roman" pitchFamily="18" charset="0"/>
                        </a:rPr>
                        <a:t>Всего</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47</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61,9</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39</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53,4</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Всего среднего мед. персонала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76</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5828671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759427"/>
            <a:ext cx="7084473"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Прямоугольник 4"/>
          <p:cNvSpPr/>
          <p:nvPr/>
        </p:nvSpPr>
        <p:spPr>
          <a:xfrm>
            <a:off x="2651395" y="1310379"/>
            <a:ext cx="544104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Среди врачей в 20</a:t>
            </a:r>
            <a:r>
              <a:rPr lang="ru-RU" sz="2000" dirty="0" smtClean="0">
                <a:solidFill>
                  <a:schemeClr val="lt1"/>
                </a:solidFill>
                <a:latin typeface="Times New Roman" pitchFamily="18" charset="0"/>
              </a:rPr>
              <a:t>16</a:t>
            </a:r>
            <a:r>
              <a:rPr lang="kk-KZ" sz="2000" dirty="0" smtClean="0">
                <a:solidFill>
                  <a:schemeClr val="lt1"/>
                </a:solidFill>
                <a:latin typeface="Times New Roman" pitchFamily="18" charset="0"/>
              </a:rPr>
              <a:t>году </a:t>
            </a:r>
            <a:r>
              <a:rPr lang="kk-KZ" sz="2000" dirty="0" smtClean="0">
                <a:solidFill>
                  <a:schemeClr val="lt1"/>
                </a:solidFill>
                <a:latin typeface="Times New Roman" pitchFamily="18" charset="0"/>
              </a:rPr>
              <a:t>получили</a:t>
            </a:r>
            <a:r>
              <a:rPr lang="ru-RU" sz="2000" dirty="0" smtClean="0">
                <a:solidFill>
                  <a:schemeClr val="lt1"/>
                </a:solidFill>
                <a:latin typeface="Times New Roman" pitchFamily="18" charset="0"/>
              </a:rPr>
              <a:t> категорию </a:t>
            </a:r>
            <a:endParaRPr lang="ru-RU" sz="2000" dirty="0">
              <a:solidFill>
                <a:schemeClr val="lt1"/>
              </a:solidFill>
              <a:latin typeface="Times New Roman" pitchFamily="18" charset="0"/>
            </a:endParaRPr>
          </a:p>
        </p:txBody>
      </p:sp>
      <p:sp>
        <p:nvSpPr>
          <p:cNvPr id="6" name="Прямоугольник 5"/>
          <p:cNvSpPr/>
          <p:nvPr/>
        </p:nvSpPr>
        <p:spPr>
          <a:xfrm>
            <a:off x="2651395" y="1826093"/>
            <a:ext cx="544104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По акушерству и гинекологии :</a:t>
            </a:r>
          </a:p>
        </p:txBody>
      </p:sp>
      <p:sp>
        <p:nvSpPr>
          <p:cNvPr id="7" name="Прямоугольник 6"/>
          <p:cNvSpPr/>
          <p:nvPr/>
        </p:nvSpPr>
        <p:spPr>
          <a:xfrm>
            <a:off x="2898457" y="2336507"/>
            <a:ext cx="2845118"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 </a:t>
            </a:r>
            <a:r>
              <a:rPr lang="ru-RU" sz="2000" dirty="0" smtClean="0">
                <a:solidFill>
                  <a:schemeClr val="lt1"/>
                </a:solidFill>
                <a:latin typeface="Times New Roman" pitchFamily="18" charset="0"/>
              </a:rPr>
              <a:t>высшую категорию - 3</a:t>
            </a:r>
            <a:endParaRPr lang="ru-RU" sz="2000" dirty="0">
              <a:solidFill>
                <a:schemeClr val="lt1"/>
              </a:solidFill>
              <a:latin typeface="Times New Roman" pitchFamily="18" charset="0"/>
            </a:endParaRPr>
          </a:p>
        </p:txBody>
      </p:sp>
      <p:sp>
        <p:nvSpPr>
          <p:cNvPr id="8" name="Прямоугольник 7"/>
          <p:cNvSpPr/>
          <p:nvPr/>
        </p:nvSpPr>
        <p:spPr>
          <a:xfrm>
            <a:off x="2898457" y="2846921"/>
            <a:ext cx="2768917"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smtClean="0">
                <a:solidFill>
                  <a:schemeClr val="lt1"/>
                </a:solidFill>
                <a:latin typeface="Times New Roman" pitchFamily="18" charset="0"/>
              </a:rPr>
              <a:t>- первую категорию  - 1</a:t>
            </a:r>
            <a:endParaRPr lang="ru-RU" sz="2000" dirty="0">
              <a:solidFill>
                <a:schemeClr val="lt1"/>
              </a:solidFill>
              <a:latin typeface="Times New Roman" pitchFamily="18" charset="0"/>
            </a:endParaRPr>
          </a:p>
        </p:txBody>
      </p:sp>
      <p:sp>
        <p:nvSpPr>
          <p:cNvPr id="9" name="Прямоугольник 8"/>
          <p:cNvSpPr/>
          <p:nvPr/>
        </p:nvSpPr>
        <p:spPr>
          <a:xfrm>
            <a:off x="2651394" y="3445194"/>
            <a:ext cx="7467965"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Среди среднего персонала в 20</a:t>
            </a:r>
            <a:r>
              <a:rPr lang="ru-RU" sz="2000" dirty="0" smtClean="0">
                <a:solidFill>
                  <a:schemeClr val="lt1"/>
                </a:solidFill>
                <a:latin typeface="Times New Roman" pitchFamily="18" charset="0"/>
              </a:rPr>
              <a:t>16 </a:t>
            </a:r>
            <a:r>
              <a:rPr lang="kk-KZ" sz="2000" dirty="0">
                <a:solidFill>
                  <a:schemeClr val="lt1"/>
                </a:solidFill>
                <a:latin typeface="Times New Roman" pitchFamily="18" charset="0"/>
              </a:rPr>
              <a:t>г</a:t>
            </a:r>
            <a:r>
              <a:rPr lang="ru-RU" sz="2000" dirty="0">
                <a:solidFill>
                  <a:schemeClr val="lt1"/>
                </a:solidFill>
                <a:latin typeface="Times New Roman" pitchFamily="18" charset="0"/>
              </a:rPr>
              <a:t>оду п</a:t>
            </a:r>
            <a:r>
              <a:rPr lang="kk-KZ" sz="2000" dirty="0">
                <a:solidFill>
                  <a:schemeClr val="lt1"/>
                </a:solidFill>
                <a:latin typeface="Times New Roman" pitchFamily="18" charset="0"/>
              </a:rPr>
              <a:t>олучили всего </a:t>
            </a:r>
            <a:r>
              <a:rPr lang="kk-KZ" sz="2000" dirty="0" smtClean="0">
                <a:solidFill>
                  <a:schemeClr val="lt1"/>
                </a:solidFill>
                <a:latin typeface="Times New Roman" pitchFamily="18" charset="0"/>
              </a:rPr>
              <a:t>  </a:t>
            </a:r>
            <a:r>
              <a:rPr lang="kk-KZ" sz="2000" dirty="0">
                <a:solidFill>
                  <a:schemeClr val="lt1"/>
                </a:solidFill>
                <a:latin typeface="Times New Roman" pitchFamily="18" charset="0"/>
              </a:rPr>
              <a:t>человек:</a:t>
            </a:r>
          </a:p>
          <a:p>
            <a:pPr indent="-342900">
              <a:lnSpc>
                <a:spcPct val="90000"/>
              </a:lnSpc>
              <a:spcBef>
                <a:spcPct val="20000"/>
              </a:spcBef>
              <a:buFont typeface="Wingdings" pitchFamily="2" charset="2"/>
              <a:buNone/>
            </a:pPr>
            <a:r>
              <a:rPr lang="kk-KZ" sz="2000" dirty="0">
                <a:solidFill>
                  <a:schemeClr val="lt1"/>
                </a:solidFill>
                <a:latin typeface="Times New Roman" pitchFamily="18" charset="0"/>
              </a:rPr>
              <a:t> высшую категорию</a:t>
            </a:r>
            <a:r>
              <a:rPr lang="ru-RU" sz="2000" dirty="0">
                <a:solidFill>
                  <a:schemeClr val="lt1"/>
                </a:solidFill>
                <a:latin typeface="Times New Roman" pitchFamily="18" charset="0"/>
              </a:rPr>
              <a:t> </a:t>
            </a:r>
            <a:r>
              <a:rPr lang="ru-RU" sz="2000" dirty="0" smtClean="0">
                <a:solidFill>
                  <a:schemeClr val="lt1"/>
                </a:solidFill>
                <a:latin typeface="Times New Roman" pitchFamily="18" charset="0"/>
              </a:rPr>
              <a:t>5</a:t>
            </a:r>
            <a:r>
              <a:rPr lang="kk-KZ" sz="2000" dirty="0" smtClean="0">
                <a:solidFill>
                  <a:schemeClr val="lt1"/>
                </a:solidFill>
                <a:latin typeface="Times New Roman" pitchFamily="18" charset="0"/>
              </a:rPr>
              <a:t> </a:t>
            </a:r>
            <a:r>
              <a:rPr lang="ru-RU" sz="2000" dirty="0" smtClean="0">
                <a:solidFill>
                  <a:schemeClr val="lt1"/>
                </a:solidFill>
                <a:latin typeface="Times New Roman" pitchFamily="18" charset="0"/>
              </a:rPr>
              <a:t>м/с</a:t>
            </a:r>
            <a:endParaRPr lang="ru-RU" sz="2000" dirty="0">
              <a:solidFill>
                <a:schemeClr val="lt1"/>
              </a:solidFill>
              <a:latin typeface="Times New Roman" pitchFamily="18" charset="0"/>
            </a:endParaRPr>
          </a:p>
        </p:txBody>
      </p:sp>
      <p:sp>
        <p:nvSpPr>
          <p:cNvPr id="10" name="Прямоугольник 9"/>
          <p:cNvSpPr/>
          <p:nvPr/>
        </p:nvSpPr>
        <p:spPr>
          <a:xfrm>
            <a:off x="2651395" y="4794174"/>
            <a:ext cx="746796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kk-KZ" sz="2000" dirty="0">
                <a:solidFill>
                  <a:schemeClr val="lt1"/>
                </a:solidFill>
                <a:latin typeface="Times New Roman" pitchFamily="18" charset="0"/>
              </a:rPr>
              <a:t>План прохождения специализаций как среди врачей, так и среди среднего медицинского персонала выполнено на 100%.</a:t>
            </a:r>
            <a:r>
              <a:rPr lang="ru-RU" sz="2000" dirty="0">
                <a:solidFill>
                  <a:schemeClr val="lt1"/>
                </a:solidFill>
                <a:latin typeface="Times New Roman" pitchFamily="18" charset="0"/>
              </a:rPr>
              <a:t> </a:t>
            </a:r>
          </a:p>
        </p:txBody>
      </p:sp>
    </p:spTree>
    <p:extLst>
      <p:ext uri="{BB962C8B-B14F-4D97-AF65-F5344CB8AC3E}">
        <p14:creationId xmlns:p14="http://schemas.microsoft.com/office/powerpoint/2010/main" val="3654170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8" name="Объект 7"/>
          <p:cNvGraphicFramePr>
            <a:graphicFrameLocks noGrp="1"/>
          </p:cNvGraphicFramePr>
          <p:nvPr>
            <p:ph idx="1"/>
            <p:extLst>
              <p:ext uri="{D42A27DB-BD31-4B8C-83A1-F6EECF244321}">
                <p14:modId xmlns:p14="http://schemas.microsoft.com/office/powerpoint/2010/main" val="113357821"/>
              </p:ext>
            </p:extLst>
          </p:nvPr>
        </p:nvGraphicFramePr>
        <p:xfrm>
          <a:off x="266008" y="437432"/>
          <a:ext cx="11737569" cy="6361895"/>
        </p:xfrm>
        <a:graphic>
          <a:graphicData uri="http://schemas.openxmlformats.org/drawingml/2006/table">
            <a:tbl>
              <a:tblPr>
                <a:tableStyleId>{5C22544A-7EE6-4342-B048-85BDC9FD1C3A}</a:tableStyleId>
              </a:tblPr>
              <a:tblGrid>
                <a:gridCol w="5237017"/>
                <a:gridCol w="3142211"/>
                <a:gridCol w="964277"/>
                <a:gridCol w="1296785"/>
                <a:gridCol w="1097279"/>
              </a:tblGrid>
              <a:tr h="440086">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Наименование</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2000" u="none" strike="noStrike">
                          <a:effectLst/>
                          <a:latin typeface="Times New Roman" panose="02020603050405020304" pitchFamily="18" charset="0"/>
                          <a:cs typeface="Times New Roman" panose="02020603050405020304" pitchFamily="18" charset="0"/>
                        </a:rPr>
                        <a:t>Должности</a:t>
                      </a:r>
                      <a:endParaRPr lang="ru-RU"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2000" u="none" strike="noStrike" dirty="0" smtClean="0">
                          <a:effectLst/>
                          <a:latin typeface="Times New Roman" panose="02020603050405020304" pitchFamily="18" charset="0"/>
                          <a:cs typeface="Times New Roman" panose="02020603050405020304" pitchFamily="18" charset="0"/>
                        </a:rPr>
                        <a:t>Кол</a:t>
                      </a:r>
                      <a:r>
                        <a:rPr lang="en-US" sz="2000" u="none" strike="noStrike" dirty="0" smtClean="0">
                          <a:effectLst/>
                          <a:latin typeface="Times New Roman" panose="02020603050405020304" pitchFamily="18" charset="0"/>
                          <a:cs typeface="Times New Roman" panose="02020603050405020304" pitchFamily="18" charset="0"/>
                        </a:rPr>
                        <a:t>-</a:t>
                      </a:r>
                      <a:r>
                        <a:rPr lang="ru-RU" sz="2000" u="none" strike="noStrike" dirty="0" smtClean="0">
                          <a:effectLst/>
                          <a:latin typeface="Times New Roman" panose="02020603050405020304" pitchFamily="18" charset="0"/>
                          <a:cs typeface="Times New Roman" panose="02020603050405020304" pitchFamily="18" charset="0"/>
                        </a:rPr>
                        <a:t>во</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2000" u="none" strike="noStrike" dirty="0">
                          <a:effectLst/>
                          <a:latin typeface="Times New Roman" panose="02020603050405020304" pitchFamily="18" charset="0"/>
                          <a:cs typeface="Times New Roman" panose="02020603050405020304" pitchFamily="18" charset="0"/>
                        </a:rPr>
                        <a:t>Цена</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2000" u="none" strike="noStrike">
                          <a:effectLst/>
                          <a:latin typeface="Times New Roman" panose="02020603050405020304" pitchFamily="18" charset="0"/>
                          <a:cs typeface="Times New Roman" panose="02020603050405020304" pitchFamily="18" charset="0"/>
                        </a:rPr>
                        <a:t>Сумма</a:t>
                      </a:r>
                      <a:endParaRPr lang="ru-RU" sz="20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ТОО МИНОЦ</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Зам.главного врача</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190 000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190 000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53439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НУО "Казахстанско-Российский Мед. Университет"</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Специалист КДЛ</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42 000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42 000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Средний мед.персонал</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2</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16 500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33 000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ТОО "Учебный центр "Селена"</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Сред. мед.персонал</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6</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5 000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30 000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РГП на ПХВ "Казахский нац. </a:t>
                      </a:r>
                      <a:r>
                        <a:rPr lang="ru-RU" sz="1800" u="none" strike="noStrike" dirty="0" err="1">
                          <a:effectLst/>
                          <a:latin typeface="Times New Roman" panose="02020603050405020304" pitchFamily="18" charset="0"/>
                          <a:cs typeface="Times New Roman" panose="02020603050405020304" pitchFamily="18" charset="0"/>
                        </a:rPr>
                        <a:t>универ.им</a:t>
                      </a:r>
                      <a:r>
                        <a:rPr lang="ru-RU" sz="1800" u="none" strike="noStrike" dirty="0">
                          <a:effectLst/>
                          <a:latin typeface="Times New Roman" panose="02020603050405020304" pitchFamily="18" charset="0"/>
                          <a:cs typeface="Times New Roman" panose="02020603050405020304" pitchFamily="18" charset="0"/>
                        </a:rPr>
                        <a:t>. </a:t>
                      </a:r>
                      <a:r>
                        <a:rPr lang="ru-RU" sz="1800" u="none" strike="noStrike" dirty="0" err="1">
                          <a:effectLst/>
                          <a:latin typeface="Times New Roman" panose="02020603050405020304" pitchFamily="18" charset="0"/>
                          <a:cs typeface="Times New Roman" panose="02020603050405020304" pitchFamily="18" charset="0"/>
                        </a:rPr>
                        <a:t>Асфендиярова</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Врач-анестезиолог</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40 000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40 000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53439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ОО Казахстанская Ассоциация по половому здоровью</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Врач-</a:t>
                      </a:r>
                      <a:r>
                        <a:rPr lang="ru-RU" sz="1800" u="none" strike="noStrike" dirty="0" err="1">
                          <a:effectLst/>
                          <a:latin typeface="Times New Roman" panose="02020603050405020304" pitchFamily="18" charset="0"/>
                          <a:cs typeface="Times New Roman" panose="02020603050405020304" pitchFamily="18" charset="0"/>
                        </a:rPr>
                        <a:t>анестезиолог,врач</a:t>
                      </a:r>
                      <a:r>
                        <a:rPr lang="ru-RU" sz="1800" u="none" strike="noStrike" dirty="0">
                          <a:effectLst/>
                          <a:latin typeface="Times New Roman" panose="02020603050405020304" pitchFamily="18" charset="0"/>
                          <a:cs typeface="Times New Roman" panose="02020603050405020304" pitchFamily="18" charset="0"/>
                        </a:rPr>
                        <a:t> акушер-</a:t>
                      </a:r>
                      <a:r>
                        <a:rPr lang="ru-RU" sz="1800" u="none" strike="noStrike" dirty="0" err="1">
                          <a:effectLst/>
                          <a:latin typeface="Times New Roman" panose="02020603050405020304" pitchFamily="18" charset="0"/>
                          <a:cs typeface="Times New Roman" panose="02020603050405020304" pitchFamily="18" charset="0"/>
                        </a:rPr>
                        <a:t>гинеколог,ст.акушерка</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3</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37 549</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112 647</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534391">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АО Казахский мед. </a:t>
                      </a:r>
                      <a:r>
                        <a:rPr lang="ru-RU" sz="1800" u="none" strike="noStrike" dirty="0" err="1">
                          <a:effectLst/>
                          <a:latin typeface="Times New Roman" panose="02020603050405020304" pitchFamily="18" charset="0"/>
                          <a:cs typeface="Times New Roman" panose="02020603050405020304" pitchFamily="18" charset="0"/>
                        </a:rPr>
                        <a:t>уневер.непрерывного</a:t>
                      </a:r>
                      <a:r>
                        <a:rPr lang="ru-RU" sz="1800" u="none" strike="noStrike" dirty="0">
                          <a:effectLst/>
                          <a:latin typeface="Times New Roman" panose="02020603050405020304" pitchFamily="18" charset="0"/>
                          <a:cs typeface="Times New Roman" panose="02020603050405020304" pitchFamily="18" charset="0"/>
                        </a:rPr>
                        <a:t> образования</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Врач эксперт</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80 445</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80 445</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err="1">
                          <a:effectLst/>
                          <a:latin typeface="Times New Roman" panose="02020603050405020304" pitchFamily="18" charset="0"/>
                          <a:cs typeface="Times New Roman" panose="02020603050405020304" pitchFamily="18" charset="0"/>
                        </a:rPr>
                        <a:t>Ст.акушерка</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Средний </a:t>
                      </a:r>
                      <a:r>
                        <a:rPr lang="ru-RU" sz="1800" u="none" strike="noStrike" dirty="0" err="1">
                          <a:effectLst/>
                          <a:latin typeface="Times New Roman" panose="02020603050405020304" pitchFamily="18" charset="0"/>
                          <a:cs typeface="Times New Roman" panose="02020603050405020304" pitchFamily="18" charset="0"/>
                        </a:rPr>
                        <a:t>мед.персонал</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18 500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185 000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err="1">
                          <a:effectLst/>
                          <a:latin typeface="Times New Roman" panose="02020603050405020304" pitchFamily="18" charset="0"/>
                          <a:cs typeface="Times New Roman" panose="02020603050405020304" pitchFamily="18" charset="0"/>
                        </a:rPr>
                        <a:t>медсес</a:t>
                      </a:r>
                      <a:r>
                        <a:rPr lang="ru-RU" sz="1800" u="none" strike="noStrike" dirty="0">
                          <a:effectLst/>
                          <a:latin typeface="Times New Roman" panose="02020603050405020304" pitchFamily="18" charset="0"/>
                          <a:cs typeface="Times New Roman" panose="02020603050405020304" pitchFamily="18" charset="0"/>
                        </a:rPr>
                        <a:t> процедурного </a:t>
                      </a:r>
                      <a:r>
                        <a:rPr lang="ru-RU" sz="1800" u="none" strike="noStrike" dirty="0" err="1">
                          <a:effectLst/>
                          <a:latin typeface="Times New Roman" panose="02020603050405020304" pitchFamily="18" charset="0"/>
                          <a:cs typeface="Times New Roman" panose="02020603050405020304" pitchFamily="18" charset="0"/>
                        </a:rPr>
                        <a:t>каб</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Средний </a:t>
                      </a:r>
                      <a:r>
                        <a:rPr lang="ru-RU" sz="1800" u="none" strike="noStrike" dirty="0" err="1">
                          <a:effectLst/>
                          <a:latin typeface="Times New Roman" panose="02020603050405020304" pitchFamily="18" charset="0"/>
                          <a:cs typeface="Times New Roman" panose="02020603050405020304" pitchFamily="18" charset="0"/>
                        </a:rPr>
                        <a:t>мед.персонал</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13 500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35626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ГКП на ПХВ "Медицинский колледж"</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Средний </a:t>
                      </a:r>
                      <a:r>
                        <a:rPr lang="ru-RU" sz="1800" u="none" strike="noStrike" dirty="0" err="1">
                          <a:effectLst/>
                          <a:latin typeface="Times New Roman" panose="02020603050405020304" pitchFamily="18" charset="0"/>
                          <a:cs typeface="Times New Roman" panose="02020603050405020304" pitchFamily="18" charset="0"/>
                        </a:rPr>
                        <a:t>мед.персонал</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16 500</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16 500</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534391">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АО Казахский мед. уневер.непрерывного образования</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Врач-анестезиолог</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a:effectLst/>
                          <a:latin typeface="Times New Roman" panose="02020603050405020304" pitchFamily="18" charset="0"/>
                          <a:cs typeface="Times New Roman" panose="02020603050405020304" pitchFamily="18" charset="0"/>
                        </a:rPr>
                        <a:t>1</a:t>
                      </a:r>
                      <a:endParaRPr lang="ru-RU" sz="1800" b="0"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34 281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ctr" fontAlgn="ctr"/>
                      <a:r>
                        <a:rPr lang="ru-RU" sz="1800" u="none" strike="noStrike" dirty="0">
                          <a:effectLst/>
                          <a:latin typeface="Times New Roman" panose="02020603050405020304" pitchFamily="18" charset="0"/>
                          <a:cs typeface="Times New Roman" panose="02020603050405020304" pitchFamily="18" charset="0"/>
                        </a:rPr>
                        <a:t>34 281</a:t>
                      </a:r>
                      <a:endParaRPr lang="ru-RU"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r h="220762">
                <a:tc gridSpan="2">
                  <a:txBody>
                    <a:bodyPr/>
                    <a:lstStyle/>
                    <a:p>
                      <a:pPr algn="ctr" fontAlgn="ctr"/>
                      <a:r>
                        <a:rPr lang="ru-RU" sz="1800" u="none" strike="noStrike">
                          <a:effectLst/>
                          <a:latin typeface="Times New Roman" panose="02020603050405020304" pitchFamily="18" charset="0"/>
                          <a:cs typeface="Times New Roman" panose="02020603050405020304" pitchFamily="18" charset="0"/>
                        </a:rPr>
                        <a:t>Итого</a:t>
                      </a:r>
                      <a:endParaRPr lang="ru-RU" sz="1800" b="1" i="0" u="none" strike="noStrike">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hMerge="1">
                  <a:txBody>
                    <a:bodyPr/>
                    <a:lstStyle/>
                    <a:p>
                      <a:endParaRPr lang="ru-RU"/>
                    </a:p>
                  </a:txBody>
                  <a:tcPr/>
                </a:tc>
                <a:tc>
                  <a:txBody>
                    <a:bodyPr/>
                    <a:lstStyle/>
                    <a:p>
                      <a:pPr algn="ctr" fontAlgn="b"/>
                      <a:r>
                        <a:rPr lang="ru-RU" sz="2000" u="none" strike="noStrike" dirty="0">
                          <a:effectLst/>
                          <a:latin typeface="Times New Roman" panose="02020603050405020304" pitchFamily="18" charset="0"/>
                          <a:cs typeface="Times New Roman" panose="02020603050405020304" pitchFamily="18" charset="0"/>
                        </a:rPr>
                        <a:t>30</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b">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l" fontAlgn="ctr"/>
                      <a:r>
                        <a:rPr lang="ru-RU" sz="1800" u="none" strike="noStrike" dirty="0">
                          <a:effectLst/>
                          <a:latin typeface="Times New Roman" panose="02020603050405020304" pitchFamily="18" charset="0"/>
                          <a:cs typeface="Times New Roman" panose="02020603050405020304" pitchFamily="18" charset="0"/>
                        </a:rPr>
                        <a:t> </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c>
                  <a:txBody>
                    <a:bodyPr/>
                    <a:lstStyle/>
                    <a:p>
                      <a:pPr algn="r" fontAlgn="ctr"/>
                      <a:r>
                        <a:rPr lang="ru-RU" sz="1800" u="none" strike="noStrike" dirty="0">
                          <a:effectLst/>
                          <a:latin typeface="Times New Roman" panose="02020603050405020304" pitchFamily="18" charset="0"/>
                          <a:cs typeface="Times New Roman" panose="02020603050405020304" pitchFamily="18" charset="0"/>
                        </a:rPr>
                        <a:t>804 373,00</a:t>
                      </a:r>
                      <a:endParaRPr lang="ru-RU"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94" marR="7594" marT="7594" marB="0" anchor="ctr">
                    <a:gradFill>
                      <a:gsLst>
                        <a:gs pos="11000">
                          <a:srgbClr val="FFFFFF"/>
                        </a:gs>
                        <a:gs pos="0">
                          <a:schemeClr val="accent1">
                            <a:lumMod val="0"/>
                            <a:lumOff val="100000"/>
                          </a:schemeClr>
                        </a:gs>
                        <a:gs pos="0">
                          <a:schemeClr val="accent1">
                            <a:lumMod val="0"/>
                            <a:lumOff val="100000"/>
                          </a:schemeClr>
                        </a:gs>
                        <a:gs pos="85000">
                          <a:schemeClr val="accent1">
                            <a:lumMod val="100000"/>
                          </a:schemeClr>
                        </a:gs>
                      </a:gsLst>
                      <a:path path="circle">
                        <a:fillToRect l="50000" t="-80000" r="50000" b="180000"/>
                      </a:path>
                    </a:gradFill>
                  </a:tcPr>
                </a:tc>
              </a:tr>
            </a:tbl>
          </a:graphicData>
        </a:graphic>
      </p:graphicFrame>
      <p:sp>
        <p:nvSpPr>
          <p:cNvPr id="7" name="Прямоугольник 6"/>
          <p:cNvSpPr/>
          <p:nvPr/>
        </p:nvSpPr>
        <p:spPr>
          <a:xfrm>
            <a:off x="4040594" y="-85788"/>
            <a:ext cx="4176913" cy="523220"/>
          </a:xfrm>
          <a:prstGeom prst="rect">
            <a:avLst/>
          </a:prstGeom>
        </p:spPr>
        <p:txBody>
          <a:bodyPr vert="horz" lIns="91440" tIns="45720" rIns="91440" bIns="45720" rtlCol="0" anchor="ctr">
            <a:normAutofit fontScale="92500"/>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Обучение мед</a:t>
            </a:r>
            <a:r>
              <a:rPr lang="ru-RU" sz="2800" b="1" dirty="0" smtClean="0">
                <a:solidFill>
                  <a:srgbClr val="0070C0"/>
                </a:solidFill>
                <a:latin typeface="Times New Roman" panose="02020603050405020304" pitchFamily="18" charset="0"/>
                <a:ea typeface="+mj-ea"/>
                <a:cs typeface="Times New Roman" panose="02020603050405020304" pitchFamily="18" charset="0"/>
              </a:rPr>
              <a:t>.</a:t>
            </a:r>
            <a:r>
              <a:rPr lang="en-US" sz="2800" b="1" dirty="0" smtClean="0">
                <a:solidFill>
                  <a:srgbClr val="0070C0"/>
                </a:solidFill>
                <a:latin typeface="Times New Roman" panose="02020603050405020304" pitchFamily="18" charset="0"/>
                <a:ea typeface="+mj-ea"/>
                <a:cs typeface="Times New Roman" panose="02020603050405020304" pitchFamily="18" charset="0"/>
              </a:rPr>
              <a:t> </a:t>
            </a:r>
            <a:r>
              <a:rPr lang="ru-RU" sz="2800" b="1" dirty="0" smtClean="0">
                <a:solidFill>
                  <a:srgbClr val="0070C0"/>
                </a:solidFill>
                <a:latin typeface="Times New Roman" panose="02020603050405020304" pitchFamily="18" charset="0"/>
                <a:ea typeface="+mj-ea"/>
                <a:cs typeface="Times New Roman" panose="02020603050405020304" pitchFamily="18" charset="0"/>
              </a:rPr>
              <a:t>персонала</a:t>
            </a:r>
            <a:endParaRPr lang="ru-RU" sz="2800" b="1" dirty="0">
              <a:solidFill>
                <a:srgbClr val="0070C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15802584"/>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9"/>
          <p:cNvSpPr>
            <a:spLocks noGrp="1" noChangeArrowheads="1"/>
          </p:cNvSpPr>
          <p:nvPr>
            <p:ph type="title"/>
          </p:nvPr>
        </p:nvSpPr>
        <p:spPr bwMode="auto">
          <a:xfrm>
            <a:off x="4011383" y="701832"/>
            <a:ext cx="4169229" cy="523220"/>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Структура </a:t>
            </a:r>
            <a:r>
              <a:rPr lang="ru-RU" sz="3600" b="1" dirty="0">
                <a:solidFill>
                  <a:srgbClr val="0070C0"/>
                </a:solidFill>
                <a:latin typeface="Times New Roman" panose="02020603050405020304" pitchFamily="18" charset="0"/>
                <a:cs typeface="Times New Roman" panose="02020603050405020304" pitchFamily="18" charset="0"/>
              </a:rPr>
              <a:t>родов</a:t>
            </a:r>
          </a:p>
        </p:txBody>
      </p:sp>
      <p:graphicFrame>
        <p:nvGraphicFramePr>
          <p:cNvPr id="5" name="Group 48"/>
          <p:cNvGraphicFramePr>
            <a:graphicFrameLocks noGrp="1"/>
          </p:cNvGraphicFramePr>
          <p:nvPr>
            <p:ph idx="1"/>
            <p:extLst>
              <p:ext uri="{D42A27DB-BD31-4B8C-83A1-F6EECF244321}">
                <p14:modId xmlns:p14="http://schemas.microsoft.com/office/powerpoint/2010/main" val="3019448908"/>
              </p:ext>
            </p:extLst>
          </p:nvPr>
        </p:nvGraphicFramePr>
        <p:xfrm>
          <a:off x="2932488" y="1875952"/>
          <a:ext cx="6987689" cy="4112392"/>
        </p:xfrm>
        <a:graphic>
          <a:graphicData uri="http://schemas.openxmlformats.org/drawingml/2006/table">
            <a:tbl>
              <a:tblPr/>
              <a:tblGrid>
                <a:gridCol w="1747717"/>
                <a:gridCol w="815601"/>
                <a:gridCol w="640830"/>
                <a:gridCol w="980215"/>
                <a:gridCol w="934442"/>
                <a:gridCol w="934442"/>
                <a:gridCol w="934442"/>
              </a:tblGrid>
              <a:tr h="8346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Количество родов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2014г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2015г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2016 г</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6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Всего родов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4431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4335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4755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47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Срочные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4184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4594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96,6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28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Преждевременные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151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83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Запоздалые</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49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Из них домашние роды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85906010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519771"/>
            <a:ext cx="10515600" cy="584775"/>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Преждевременные </a:t>
            </a:r>
            <a:r>
              <a:rPr lang="ru-RU" sz="3200" b="1" dirty="0">
                <a:solidFill>
                  <a:srgbClr val="0070C0"/>
                </a:solidFill>
                <a:latin typeface="Times New Roman" panose="02020603050405020304" pitchFamily="18" charset="0"/>
                <a:cs typeface="Times New Roman" panose="02020603050405020304" pitchFamily="18" charset="0"/>
              </a:rPr>
              <a:t>роды  3</a:t>
            </a:r>
            <a:r>
              <a:rPr lang="en-US" sz="3200" b="1" dirty="0" smtClean="0">
                <a:solidFill>
                  <a:srgbClr val="0070C0"/>
                </a:solidFill>
                <a:latin typeface="Times New Roman" panose="02020603050405020304" pitchFamily="18" charset="0"/>
                <a:cs typeface="Times New Roman" panose="02020603050405020304" pitchFamily="18" charset="0"/>
              </a:rPr>
              <a:t>,</a:t>
            </a:r>
            <a:r>
              <a:rPr lang="ru-RU" sz="3200" b="1" dirty="0" smtClean="0">
                <a:solidFill>
                  <a:srgbClr val="0070C0"/>
                </a:solidFill>
                <a:latin typeface="Times New Roman" panose="02020603050405020304" pitchFamily="18" charset="0"/>
                <a:cs typeface="Times New Roman" panose="02020603050405020304" pitchFamily="18" charset="0"/>
              </a:rPr>
              <a:t>1% </a:t>
            </a:r>
            <a:r>
              <a:rPr lang="ru-RU" sz="3200" b="1" dirty="0">
                <a:solidFill>
                  <a:srgbClr val="0070C0"/>
                </a:solidFill>
                <a:latin typeface="Times New Roman" panose="02020603050405020304" pitchFamily="18" charset="0"/>
                <a:cs typeface="Times New Roman" panose="02020603050405020304" pitchFamily="18" charset="0"/>
              </a:rPr>
              <a:t>(</a:t>
            </a:r>
            <a:r>
              <a:rPr lang="en-US" sz="3200" b="1" dirty="0" smtClean="0">
                <a:solidFill>
                  <a:srgbClr val="0070C0"/>
                </a:solidFill>
                <a:latin typeface="Times New Roman" panose="02020603050405020304" pitchFamily="18" charset="0"/>
                <a:cs typeface="Times New Roman" panose="02020603050405020304" pitchFamily="18" charset="0"/>
              </a:rPr>
              <a:t>1</a:t>
            </a:r>
            <a:r>
              <a:rPr lang="ru-RU" sz="3200" b="1" dirty="0" smtClean="0">
                <a:solidFill>
                  <a:srgbClr val="0070C0"/>
                </a:solidFill>
                <a:latin typeface="Times New Roman" panose="02020603050405020304" pitchFamily="18" charset="0"/>
                <a:cs typeface="Times New Roman" panose="02020603050405020304" pitchFamily="18" charset="0"/>
              </a:rPr>
              <a:t>48)</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374645819"/>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06464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1" dur="500"/>
                                        <p:tgtEl>
                                          <p:spTgt spid="8">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6" dur="500"/>
                                        <p:tgtEl>
                                          <p:spTgt spid="8">
                                            <p:graphicEl>
                                              <a:chart seriesIdx="0" categoryIdx="0" bldStep="ptIn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21" dur="500"/>
                                        <p:tgtEl>
                                          <p:spTgt spid="8">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graphicEl>
                                              <a:chart seriesIdx="2" categoryIdx="0" bldStep="ptInCategory"/>
                                            </p:graphicEl>
                                          </p:spTgt>
                                        </p:tgtEl>
                                        <p:attrNameLst>
                                          <p:attrName>style.visibility</p:attrName>
                                        </p:attrNameLst>
                                      </p:cBhvr>
                                      <p:to>
                                        <p:strVal val="visible"/>
                                      </p:to>
                                    </p:set>
                                    <p:animEffect transition="in" filter="wipe(down)">
                                      <p:cBhvr>
                                        <p:cTn id="26" dur="500"/>
                                        <p:tgtEl>
                                          <p:spTgt spid="8">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El"/>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622509"/>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Распределение  преждевременных родов в разрезе ЖК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3251813044"/>
              </p:ext>
            </p:extLst>
          </p:nvPr>
        </p:nvGraphicFramePr>
        <p:xfrm>
          <a:off x="0" y="792000"/>
          <a:ext cx="12192000" cy="59608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39543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heel(1)">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wheel(1)">
                                      <p:cBhvr>
                                        <p:cTn id="11" dur="500"/>
                                        <p:tgtEl>
                                          <p:spTgt spid="8">
                                            <p:graphicEl>
                                              <a:chart seriesIdx="-4" categoryIdx="0" bldStep="category"/>
                                            </p:graphicEl>
                                          </p:spTgt>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wheel(1)">
                                      <p:cBhvr>
                                        <p:cTn id="15" dur="500"/>
                                        <p:tgtEl>
                                          <p:spTgt spid="8">
                                            <p:graphicEl>
                                              <a:chart seriesIdx="-4" categoryIdx="1" bldStep="category"/>
                                            </p:graphicEl>
                                          </p:spTgt>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wheel(1)">
                                      <p:cBhvr>
                                        <p:cTn id="19" dur="500"/>
                                        <p:tgtEl>
                                          <p:spTgt spid="8">
                                            <p:graphicEl>
                                              <a:chart seriesIdx="-4" categoryIdx="2" bldStep="category"/>
                                            </p:graphicEl>
                                          </p:spTgt>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wheel(1)">
                                      <p:cBhvr>
                                        <p:cTn id="23" dur="500"/>
                                        <p:tgtEl>
                                          <p:spTgt spid="8">
                                            <p:graphicEl>
                                              <a:chart seriesIdx="-4" categoryIdx="3" bldStep="category"/>
                                            </p:graphicEl>
                                          </p:spTgt>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8">
                                            <p:graphicEl>
                                              <a:chart seriesIdx="-4" categoryIdx="4" bldStep="category"/>
                                            </p:graphicEl>
                                          </p:spTgt>
                                        </p:tgtEl>
                                        <p:attrNameLst>
                                          <p:attrName>style.visibility</p:attrName>
                                        </p:attrNameLst>
                                      </p:cBhvr>
                                      <p:to>
                                        <p:strVal val="visible"/>
                                      </p:to>
                                    </p:set>
                                    <p:animEffect transition="in" filter="wheel(1)">
                                      <p:cBhvr>
                                        <p:cTn id="27" dur="500"/>
                                        <p:tgtEl>
                                          <p:spTgt spid="8">
                                            <p:graphicEl>
                                              <a:chart seriesIdx="-4" categoryIdx="4" bldStep="category"/>
                                            </p:graphicEl>
                                          </p:spTgt>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8">
                                            <p:graphicEl>
                                              <a:chart seriesIdx="-4" categoryIdx="5" bldStep="category"/>
                                            </p:graphicEl>
                                          </p:spTgt>
                                        </p:tgtEl>
                                        <p:attrNameLst>
                                          <p:attrName>style.visibility</p:attrName>
                                        </p:attrNameLst>
                                      </p:cBhvr>
                                      <p:to>
                                        <p:strVal val="visible"/>
                                      </p:to>
                                    </p:set>
                                    <p:animEffect transition="in" filter="wheel(1)">
                                      <p:cBhvr>
                                        <p:cTn id="31" dur="500"/>
                                        <p:tgtEl>
                                          <p:spTgt spid="8">
                                            <p:graphicEl>
                                              <a:chart seriesIdx="-4" categoryIdx="5" bldStep="category"/>
                                            </p:graphicEl>
                                          </p:spTgt>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8">
                                            <p:graphicEl>
                                              <a:chart seriesIdx="-4" categoryIdx="6" bldStep="category"/>
                                            </p:graphicEl>
                                          </p:spTgt>
                                        </p:tgtEl>
                                        <p:attrNameLst>
                                          <p:attrName>style.visibility</p:attrName>
                                        </p:attrNameLst>
                                      </p:cBhvr>
                                      <p:to>
                                        <p:strVal val="visible"/>
                                      </p:to>
                                    </p:set>
                                    <p:animEffect transition="in" filter="wheel(1)">
                                      <p:cBhvr>
                                        <p:cTn id="35" dur="500"/>
                                        <p:tgtEl>
                                          <p:spTgt spid="8">
                                            <p:graphicEl>
                                              <a:chart seriesIdx="-4" categoryIdx="6" bldStep="category"/>
                                            </p:graphicEl>
                                          </p:spTgt>
                                        </p:tgtEl>
                                      </p:cBhvr>
                                    </p:animEffect>
                                  </p:childTnLst>
                                </p:cTn>
                              </p:par>
                            </p:childTnLst>
                          </p:cTn>
                        </p:par>
                        <p:par>
                          <p:cTn id="36" fill="hold">
                            <p:stCondLst>
                              <p:cond delay="4000"/>
                            </p:stCondLst>
                            <p:childTnLst>
                              <p:par>
                                <p:cTn id="37" presetID="21" presetClass="entr" presetSubtype="1" fill="hold" grpId="0" nodeType="afterEffect">
                                  <p:stCondLst>
                                    <p:cond delay="0"/>
                                  </p:stCondLst>
                                  <p:childTnLst>
                                    <p:set>
                                      <p:cBhvr>
                                        <p:cTn id="38" dur="1" fill="hold">
                                          <p:stCondLst>
                                            <p:cond delay="0"/>
                                          </p:stCondLst>
                                        </p:cTn>
                                        <p:tgtEl>
                                          <p:spTgt spid="8">
                                            <p:graphicEl>
                                              <a:chart seriesIdx="-4" categoryIdx="7" bldStep="category"/>
                                            </p:graphicEl>
                                          </p:spTgt>
                                        </p:tgtEl>
                                        <p:attrNameLst>
                                          <p:attrName>style.visibility</p:attrName>
                                        </p:attrNameLst>
                                      </p:cBhvr>
                                      <p:to>
                                        <p:strVal val="visible"/>
                                      </p:to>
                                    </p:set>
                                    <p:animEffect transition="in" filter="wheel(1)">
                                      <p:cBhvr>
                                        <p:cTn id="39" dur="500"/>
                                        <p:tgtEl>
                                          <p:spTgt spid="8">
                                            <p:graphicEl>
                                              <a:chart seriesIdx="-4" categoryIdx="7" bldStep="category"/>
                                            </p:graphicEl>
                                          </p:spTgt>
                                        </p:tgtEl>
                                      </p:cBhvr>
                                    </p:animEffect>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8">
                                            <p:graphicEl>
                                              <a:chart seriesIdx="-4" categoryIdx="8" bldStep="category"/>
                                            </p:graphicEl>
                                          </p:spTgt>
                                        </p:tgtEl>
                                        <p:attrNameLst>
                                          <p:attrName>style.visibility</p:attrName>
                                        </p:attrNameLst>
                                      </p:cBhvr>
                                      <p:to>
                                        <p:strVal val="visible"/>
                                      </p:to>
                                    </p:set>
                                    <p:animEffect transition="in" filter="wheel(1)">
                                      <p:cBhvr>
                                        <p:cTn id="43" dur="500"/>
                                        <p:tgtEl>
                                          <p:spTgt spid="8">
                                            <p:graphicEl>
                                              <a:chart seriesIdx="-4" categoryIdx="8" bldStep="category"/>
                                            </p:graphicEl>
                                          </p:spTgt>
                                        </p:tgtEl>
                                      </p:cBhvr>
                                    </p:animEffect>
                                  </p:childTnLst>
                                </p:cTn>
                              </p:par>
                            </p:childTnLst>
                          </p:cTn>
                        </p:par>
                        <p:par>
                          <p:cTn id="44" fill="hold">
                            <p:stCondLst>
                              <p:cond delay="5000"/>
                            </p:stCondLst>
                            <p:childTnLst>
                              <p:par>
                                <p:cTn id="45" presetID="21" presetClass="entr" presetSubtype="1" fill="hold" grpId="0" nodeType="afterEffect">
                                  <p:stCondLst>
                                    <p:cond delay="0"/>
                                  </p:stCondLst>
                                  <p:childTnLst>
                                    <p:set>
                                      <p:cBhvr>
                                        <p:cTn id="46" dur="1" fill="hold">
                                          <p:stCondLst>
                                            <p:cond delay="0"/>
                                          </p:stCondLst>
                                        </p:cTn>
                                        <p:tgtEl>
                                          <p:spTgt spid="8">
                                            <p:graphicEl>
                                              <a:chart seriesIdx="-4" categoryIdx="9" bldStep="category"/>
                                            </p:graphicEl>
                                          </p:spTgt>
                                        </p:tgtEl>
                                        <p:attrNameLst>
                                          <p:attrName>style.visibility</p:attrName>
                                        </p:attrNameLst>
                                      </p:cBhvr>
                                      <p:to>
                                        <p:strVal val="visible"/>
                                      </p:to>
                                    </p:set>
                                    <p:animEffect transition="in" filter="wheel(1)">
                                      <p:cBhvr>
                                        <p:cTn id="47" dur="500"/>
                                        <p:tgtEl>
                                          <p:spTgt spid="8">
                                            <p:graphicEl>
                                              <a:chart seriesIdx="-4" categoryIdx="9" bldStep="category"/>
                                            </p:graphicEl>
                                          </p:spTgt>
                                        </p:tgtEl>
                                      </p:cBhvr>
                                    </p:animEffect>
                                  </p:childTnLst>
                                </p:cTn>
                              </p:par>
                            </p:childTnLst>
                          </p:cTn>
                        </p:par>
                        <p:par>
                          <p:cTn id="48" fill="hold">
                            <p:stCondLst>
                              <p:cond delay="5500"/>
                            </p:stCondLst>
                            <p:childTnLst>
                              <p:par>
                                <p:cTn id="49" presetID="21" presetClass="entr" presetSubtype="1" fill="hold" grpId="0" nodeType="afterEffect">
                                  <p:stCondLst>
                                    <p:cond delay="0"/>
                                  </p:stCondLst>
                                  <p:childTnLst>
                                    <p:set>
                                      <p:cBhvr>
                                        <p:cTn id="50" dur="1" fill="hold">
                                          <p:stCondLst>
                                            <p:cond delay="0"/>
                                          </p:stCondLst>
                                        </p:cTn>
                                        <p:tgtEl>
                                          <p:spTgt spid="8">
                                            <p:graphicEl>
                                              <a:chart seriesIdx="-4" categoryIdx="10" bldStep="category"/>
                                            </p:graphicEl>
                                          </p:spTgt>
                                        </p:tgtEl>
                                        <p:attrNameLst>
                                          <p:attrName>style.visibility</p:attrName>
                                        </p:attrNameLst>
                                      </p:cBhvr>
                                      <p:to>
                                        <p:strVal val="visible"/>
                                      </p:to>
                                    </p:set>
                                    <p:animEffect transition="in" filter="wheel(1)">
                                      <p:cBhvr>
                                        <p:cTn id="51" dur="500"/>
                                        <p:tgtEl>
                                          <p:spTgt spid="8">
                                            <p:graphicEl>
                                              <a:chart seriesIdx="-4" categoryIdx="10" bldStep="category"/>
                                            </p:graphicEl>
                                          </p:spTgt>
                                        </p:tgtEl>
                                      </p:cBhvr>
                                    </p:animEffect>
                                  </p:childTnLst>
                                </p:cTn>
                              </p:par>
                            </p:childTnLst>
                          </p:cTn>
                        </p:par>
                        <p:par>
                          <p:cTn id="52" fill="hold">
                            <p:stCondLst>
                              <p:cond delay="6000"/>
                            </p:stCondLst>
                            <p:childTnLst>
                              <p:par>
                                <p:cTn id="53" presetID="21" presetClass="entr" presetSubtype="1" fill="hold" grpId="0" nodeType="afterEffect">
                                  <p:stCondLst>
                                    <p:cond delay="0"/>
                                  </p:stCondLst>
                                  <p:childTnLst>
                                    <p:set>
                                      <p:cBhvr>
                                        <p:cTn id="54" dur="1" fill="hold">
                                          <p:stCondLst>
                                            <p:cond delay="0"/>
                                          </p:stCondLst>
                                        </p:cTn>
                                        <p:tgtEl>
                                          <p:spTgt spid="8">
                                            <p:graphicEl>
                                              <a:chart seriesIdx="-4" categoryIdx="11" bldStep="category"/>
                                            </p:graphicEl>
                                          </p:spTgt>
                                        </p:tgtEl>
                                        <p:attrNameLst>
                                          <p:attrName>style.visibility</p:attrName>
                                        </p:attrNameLst>
                                      </p:cBhvr>
                                      <p:to>
                                        <p:strVal val="visible"/>
                                      </p:to>
                                    </p:set>
                                    <p:animEffect transition="in" filter="wheel(1)">
                                      <p:cBhvr>
                                        <p:cTn id="55" dur="500"/>
                                        <p:tgtEl>
                                          <p:spTgt spid="8">
                                            <p:graphicEl>
                                              <a:chart seriesIdx="-4" categoryIdx="11" bldStep="category"/>
                                            </p:graphicEl>
                                          </p:spTgt>
                                        </p:tgtEl>
                                      </p:cBhvr>
                                    </p:animEffect>
                                  </p:childTnLst>
                                </p:cTn>
                              </p:par>
                            </p:childTnLst>
                          </p:cTn>
                        </p:par>
                        <p:par>
                          <p:cTn id="56" fill="hold">
                            <p:stCondLst>
                              <p:cond delay="6500"/>
                            </p:stCondLst>
                            <p:childTnLst>
                              <p:par>
                                <p:cTn id="57" presetID="21" presetClass="entr" presetSubtype="1" fill="hold" grpId="0" nodeType="afterEffect">
                                  <p:stCondLst>
                                    <p:cond delay="0"/>
                                  </p:stCondLst>
                                  <p:childTnLst>
                                    <p:set>
                                      <p:cBhvr>
                                        <p:cTn id="58" dur="1" fill="hold">
                                          <p:stCondLst>
                                            <p:cond delay="0"/>
                                          </p:stCondLst>
                                        </p:cTn>
                                        <p:tgtEl>
                                          <p:spTgt spid="8">
                                            <p:graphicEl>
                                              <a:chart seriesIdx="-4" categoryIdx="12" bldStep="category"/>
                                            </p:graphicEl>
                                          </p:spTgt>
                                        </p:tgtEl>
                                        <p:attrNameLst>
                                          <p:attrName>style.visibility</p:attrName>
                                        </p:attrNameLst>
                                      </p:cBhvr>
                                      <p:to>
                                        <p:strVal val="visible"/>
                                      </p:to>
                                    </p:set>
                                    <p:animEffect transition="in" filter="wheel(1)">
                                      <p:cBhvr>
                                        <p:cTn id="59" dur="500"/>
                                        <p:tgtEl>
                                          <p:spTgt spid="8">
                                            <p:graphicEl>
                                              <a:chart seriesIdx="-4" categoryIdx="12" bldStep="category"/>
                                            </p:graphicEl>
                                          </p:spTgt>
                                        </p:tgtEl>
                                      </p:cBhvr>
                                    </p:animEffect>
                                  </p:childTnLst>
                                </p:cTn>
                              </p:par>
                            </p:childTnLst>
                          </p:cTn>
                        </p:par>
                        <p:par>
                          <p:cTn id="60" fill="hold">
                            <p:stCondLst>
                              <p:cond delay="7000"/>
                            </p:stCondLst>
                            <p:childTnLst>
                              <p:par>
                                <p:cTn id="61" presetID="21" presetClass="entr" presetSubtype="1" fill="hold" grpId="0" nodeType="afterEffect">
                                  <p:stCondLst>
                                    <p:cond delay="0"/>
                                  </p:stCondLst>
                                  <p:childTnLst>
                                    <p:set>
                                      <p:cBhvr>
                                        <p:cTn id="62" dur="1" fill="hold">
                                          <p:stCondLst>
                                            <p:cond delay="0"/>
                                          </p:stCondLst>
                                        </p:cTn>
                                        <p:tgtEl>
                                          <p:spTgt spid="8">
                                            <p:graphicEl>
                                              <a:chart seriesIdx="-4" categoryIdx="13" bldStep="category"/>
                                            </p:graphicEl>
                                          </p:spTgt>
                                        </p:tgtEl>
                                        <p:attrNameLst>
                                          <p:attrName>style.visibility</p:attrName>
                                        </p:attrNameLst>
                                      </p:cBhvr>
                                      <p:to>
                                        <p:strVal val="visible"/>
                                      </p:to>
                                    </p:set>
                                    <p:animEffect transition="in" filter="wheel(1)">
                                      <p:cBhvr>
                                        <p:cTn id="63" dur="500"/>
                                        <p:tgtEl>
                                          <p:spTgt spid="8">
                                            <p:graphicEl>
                                              <a:chart seriesIdx="-4" categoryIdx="13" bldStep="category"/>
                                            </p:graphicEl>
                                          </p:spTgt>
                                        </p:tgtEl>
                                      </p:cBhvr>
                                    </p:animEffect>
                                  </p:childTnLst>
                                </p:cTn>
                              </p:par>
                            </p:childTnLst>
                          </p:cTn>
                        </p:par>
                        <p:par>
                          <p:cTn id="64" fill="hold">
                            <p:stCondLst>
                              <p:cond delay="7500"/>
                            </p:stCondLst>
                            <p:childTnLst>
                              <p:par>
                                <p:cTn id="65" presetID="21" presetClass="entr" presetSubtype="1" fill="hold" grpId="0" nodeType="afterEffect">
                                  <p:stCondLst>
                                    <p:cond delay="0"/>
                                  </p:stCondLst>
                                  <p:childTnLst>
                                    <p:set>
                                      <p:cBhvr>
                                        <p:cTn id="66" dur="1" fill="hold">
                                          <p:stCondLst>
                                            <p:cond delay="0"/>
                                          </p:stCondLst>
                                        </p:cTn>
                                        <p:tgtEl>
                                          <p:spTgt spid="8">
                                            <p:graphicEl>
                                              <a:chart seriesIdx="-4" categoryIdx="14" bldStep="category"/>
                                            </p:graphicEl>
                                          </p:spTgt>
                                        </p:tgtEl>
                                        <p:attrNameLst>
                                          <p:attrName>style.visibility</p:attrName>
                                        </p:attrNameLst>
                                      </p:cBhvr>
                                      <p:to>
                                        <p:strVal val="visible"/>
                                      </p:to>
                                    </p:set>
                                    <p:animEffect transition="in" filter="wheel(1)">
                                      <p:cBhvr>
                                        <p:cTn id="67" dur="500"/>
                                        <p:tgtEl>
                                          <p:spTgt spid="8">
                                            <p:graphicEl>
                                              <a:chart seriesIdx="-4" categoryIdx="14" bldStep="category"/>
                                            </p:graphicEl>
                                          </p:spTgt>
                                        </p:tgtEl>
                                      </p:cBhvr>
                                    </p:animEffect>
                                  </p:childTnLst>
                                </p:cTn>
                              </p:par>
                            </p:childTnLst>
                          </p:cTn>
                        </p:par>
                        <p:par>
                          <p:cTn id="68" fill="hold">
                            <p:stCondLst>
                              <p:cond delay="8000"/>
                            </p:stCondLst>
                            <p:childTnLst>
                              <p:par>
                                <p:cTn id="69" presetID="21" presetClass="entr" presetSubtype="1" fill="hold" grpId="0" nodeType="afterEffect">
                                  <p:stCondLst>
                                    <p:cond delay="0"/>
                                  </p:stCondLst>
                                  <p:childTnLst>
                                    <p:set>
                                      <p:cBhvr>
                                        <p:cTn id="70" dur="1" fill="hold">
                                          <p:stCondLst>
                                            <p:cond delay="0"/>
                                          </p:stCondLst>
                                        </p:cTn>
                                        <p:tgtEl>
                                          <p:spTgt spid="8">
                                            <p:graphicEl>
                                              <a:chart seriesIdx="-4" categoryIdx="15" bldStep="category"/>
                                            </p:graphicEl>
                                          </p:spTgt>
                                        </p:tgtEl>
                                        <p:attrNameLst>
                                          <p:attrName>style.visibility</p:attrName>
                                        </p:attrNameLst>
                                      </p:cBhvr>
                                      <p:to>
                                        <p:strVal val="visible"/>
                                      </p:to>
                                    </p:set>
                                    <p:animEffect transition="in" filter="wheel(1)">
                                      <p:cBhvr>
                                        <p:cTn id="71" dur="500"/>
                                        <p:tgtEl>
                                          <p:spTgt spid="8">
                                            <p:graphicEl>
                                              <a:chart seriesIdx="-4" categoryIdx="15" bldStep="category"/>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8">
                                            <p:graphicEl>
                                              <a:chart seriesIdx="-4" categoryIdx="16" bldStep="category"/>
                                            </p:graphicEl>
                                          </p:spTgt>
                                        </p:tgtEl>
                                        <p:attrNameLst>
                                          <p:attrName>style.visibility</p:attrName>
                                        </p:attrNameLst>
                                      </p:cBhvr>
                                      <p:to>
                                        <p:strVal val="visible"/>
                                      </p:to>
                                    </p:set>
                                    <p:animEffect transition="in" filter="wheel(1)">
                                      <p:cBhvr>
                                        <p:cTn id="76" dur="500"/>
                                        <p:tgtEl>
                                          <p:spTgt spid="8">
                                            <p:graphicEl>
                                              <a:chart seriesIdx="-4" categoryIdx="16" bldStep="category"/>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8">
                                            <p:graphicEl>
                                              <a:chart seriesIdx="-4" categoryIdx="17" bldStep="category"/>
                                            </p:graphicEl>
                                          </p:spTgt>
                                        </p:tgtEl>
                                        <p:attrNameLst>
                                          <p:attrName>style.visibility</p:attrName>
                                        </p:attrNameLst>
                                      </p:cBhvr>
                                      <p:to>
                                        <p:strVal val="visible"/>
                                      </p:to>
                                    </p:set>
                                    <p:animEffect transition="in" filter="wheel(1)">
                                      <p:cBhvr>
                                        <p:cTn id="81" dur="500"/>
                                        <p:tgtEl>
                                          <p:spTgt spid="8">
                                            <p:graphicEl>
                                              <a:chart seriesIdx="-4" categoryIdx="17" bldStep="category"/>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8">
                                            <p:graphicEl>
                                              <a:chart seriesIdx="-4" categoryIdx="18" bldStep="category"/>
                                            </p:graphicEl>
                                          </p:spTgt>
                                        </p:tgtEl>
                                        <p:attrNameLst>
                                          <p:attrName>style.visibility</p:attrName>
                                        </p:attrNameLst>
                                      </p:cBhvr>
                                      <p:to>
                                        <p:strVal val="visible"/>
                                      </p:to>
                                    </p:set>
                                    <p:animEffect transition="in" filter="wheel(1)">
                                      <p:cBhvr>
                                        <p:cTn id="86" dur="500"/>
                                        <p:tgtEl>
                                          <p:spTgt spid="8">
                                            <p:graphicEl>
                                              <a:chart seriesIdx="-4" categoryIdx="18" bldStep="category"/>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
                                            <p:graphicEl>
                                              <a:chart seriesIdx="-4" categoryIdx="19" bldStep="category"/>
                                            </p:graphicEl>
                                          </p:spTgt>
                                        </p:tgtEl>
                                        <p:attrNameLst>
                                          <p:attrName>style.visibility</p:attrName>
                                        </p:attrNameLst>
                                      </p:cBhvr>
                                      <p:to>
                                        <p:strVal val="visible"/>
                                      </p:to>
                                    </p:set>
                                    <p:animEffect transition="in" filter="wheel(1)">
                                      <p:cBhvr>
                                        <p:cTn id="91" dur="500"/>
                                        <p:tgtEl>
                                          <p:spTgt spid="8">
                                            <p:graphicEl>
                                              <a:chart seriesIdx="-4" categoryIdx="19" bldStep="category"/>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8">
                                            <p:graphicEl>
                                              <a:chart seriesIdx="-4" categoryIdx="20" bldStep="category"/>
                                            </p:graphicEl>
                                          </p:spTgt>
                                        </p:tgtEl>
                                        <p:attrNameLst>
                                          <p:attrName>style.visibility</p:attrName>
                                        </p:attrNameLst>
                                      </p:cBhvr>
                                      <p:to>
                                        <p:strVal val="visible"/>
                                      </p:to>
                                    </p:set>
                                    <p:animEffect transition="in" filter="wheel(1)">
                                      <p:cBhvr>
                                        <p:cTn id="96" dur="500"/>
                                        <p:tgtEl>
                                          <p:spTgt spid="8">
                                            <p:graphicEl>
                                              <a:chart seriesIdx="-4" categoryIdx="20"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199" y="58578"/>
            <a:ext cx="10515600" cy="890283"/>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Запоздалые роды </a:t>
            </a:r>
            <a:r>
              <a:rPr lang="ru-RU" sz="3600" b="1" dirty="0" smtClean="0">
                <a:solidFill>
                  <a:srgbClr val="0070C0"/>
                </a:solidFill>
                <a:latin typeface="Times New Roman" panose="02020603050405020304" pitchFamily="18" charset="0"/>
                <a:cs typeface="Times New Roman" panose="02020603050405020304" pitchFamily="18" charset="0"/>
              </a:rPr>
              <a:t>0,3% </a:t>
            </a:r>
            <a:r>
              <a:rPr lang="ru-RU" sz="3600" b="1" dirty="0">
                <a:solidFill>
                  <a:srgbClr val="0070C0"/>
                </a:solidFill>
                <a:latin typeface="Times New Roman" panose="02020603050405020304" pitchFamily="18" charset="0"/>
                <a:cs typeface="Times New Roman" panose="02020603050405020304" pitchFamily="18" charset="0"/>
              </a:rPr>
              <a:t>(</a:t>
            </a:r>
            <a:r>
              <a:rPr lang="ru-RU" sz="3600" b="1" dirty="0" smtClean="0">
                <a:solidFill>
                  <a:srgbClr val="0070C0"/>
                </a:solidFill>
                <a:latin typeface="Times New Roman" panose="02020603050405020304" pitchFamily="18" charset="0"/>
                <a:cs typeface="Times New Roman" panose="02020603050405020304" pitchFamily="18" charset="0"/>
              </a:rPr>
              <a:t>13)</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Object 1"/>
          <p:cNvGraphicFramePr>
            <a:graphicFrameLocks noGrp="1" noChangeAspect="1"/>
          </p:cNvGraphicFramePr>
          <p:nvPr>
            <p:ph idx="1"/>
            <p:extLst>
              <p:ext uri="{D42A27DB-BD31-4B8C-83A1-F6EECF244321}">
                <p14:modId xmlns:p14="http://schemas.microsoft.com/office/powerpoint/2010/main" val="3766824269"/>
              </p:ext>
            </p:extLst>
          </p:nvPr>
        </p:nvGraphicFramePr>
        <p:xfrm>
          <a:off x="0" y="1258866"/>
          <a:ext cx="12192000" cy="5599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785021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8" name="Объект 7"/>
          <p:cNvGraphicFramePr>
            <a:graphicFrameLocks noGrp="1"/>
          </p:cNvGraphicFramePr>
          <p:nvPr>
            <p:ph idx="1"/>
            <p:extLst>
              <p:ext uri="{D42A27DB-BD31-4B8C-83A1-F6EECF244321}">
                <p14:modId xmlns:p14="http://schemas.microsoft.com/office/powerpoint/2010/main" val="2593794122"/>
              </p:ext>
            </p:extLst>
          </p:nvPr>
        </p:nvGraphicFramePr>
        <p:xfrm>
          <a:off x="838200" y="1820863"/>
          <a:ext cx="11100758" cy="4804224"/>
        </p:xfrm>
        <a:graphic>
          <a:graphicData uri="http://schemas.openxmlformats.org/drawingml/2006/chart">
            <c:chart xmlns:c="http://schemas.openxmlformats.org/drawingml/2006/chart" xmlns:r="http://schemas.openxmlformats.org/officeDocument/2006/relationships" r:id="rId4"/>
          </a:graphicData>
        </a:graphic>
      </p:graphicFrame>
      <p:sp>
        <p:nvSpPr>
          <p:cNvPr id="4" name="Заголовок 3"/>
          <p:cNvSpPr>
            <a:spLocks noGrp="1"/>
          </p:cNvSpPr>
          <p:nvPr>
            <p:ph type="title"/>
          </p:nvPr>
        </p:nvSpPr>
        <p:spPr>
          <a:xfrm>
            <a:off x="838200" y="155881"/>
            <a:ext cx="10515600" cy="749674"/>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Распределение  запоздалых  </a:t>
            </a:r>
            <a:r>
              <a:rPr lang="ru-RU" sz="3600" b="1" dirty="0" smtClean="0">
                <a:solidFill>
                  <a:srgbClr val="0070C0"/>
                </a:solidFill>
                <a:latin typeface="Times New Roman" panose="02020603050405020304" pitchFamily="18" charset="0"/>
                <a:cs typeface="Times New Roman" panose="02020603050405020304" pitchFamily="18" charset="0"/>
              </a:rPr>
              <a:t>родов</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smtClean="0">
                <a:solidFill>
                  <a:srgbClr val="0070C0"/>
                </a:solidFill>
                <a:latin typeface="Times New Roman" panose="02020603050405020304" pitchFamily="18" charset="0"/>
                <a:cs typeface="Times New Roman" panose="02020603050405020304" pitchFamily="18" charset="0"/>
              </a:rPr>
              <a:t>в </a:t>
            </a:r>
            <a:r>
              <a:rPr lang="ru-RU" sz="3600" b="1" dirty="0">
                <a:solidFill>
                  <a:srgbClr val="0070C0"/>
                </a:solidFill>
                <a:latin typeface="Times New Roman" panose="02020603050405020304" pitchFamily="18" charset="0"/>
                <a:cs typeface="Times New Roman" panose="02020603050405020304" pitchFamily="18" charset="0"/>
              </a:rPr>
              <a:t>разрезе ЖК </a:t>
            </a:r>
          </a:p>
        </p:txBody>
      </p:sp>
    </p:spTree>
    <p:extLst>
      <p:ext uri="{BB962C8B-B14F-4D97-AF65-F5344CB8AC3E}">
        <p14:creationId xmlns:p14="http://schemas.microsoft.com/office/powerpoint/2010/main" val="251873981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311128"/>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Роды вне медицинского учреждения 0,3% (</a:t>
            </a:r>
            <a:r>
              <a:rPr lang="ru-RU" sz="3200" b="1" dirty="0" smtClean="0">
                <a:solidFill>
                  <a:srgbClr val="0070C0"/>
                </a:solidFill>
                <a:latin typeface="Times New Roman" panose="02020603050405020304" pitchFamily="18" charset="0"/>
                <a:cs typeface="Times New Roman" panose="02020603050405020304" pitchFamily="18" charset="0"/>
              </a:rPr>
              <a:t>15)</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746148349"/>
              </p:ext>
            </p:extLst>
          </p:nvPr>
        </p:nvGraphicFramePr>
        <p:xfrm>
          <a:off x="838200" y="1820863"/>
          <a:ext cx="10515600" cy="4786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5020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9" dur="500"/>
                                        <p:tgtEl>
                                          <p:spTgt spid="5">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3" dur="500"/>
                                        <p:tgtEl>
                                          <p:spTgt spid="5">
                                            <p:graphicEl>
                                              <a:chart seriesIdx="2"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7" dur="500"/>
                                        <p:tgtEl>
                                          <p:spTgt spid="5">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1" dur="500"/>
                                        <p:tgtEl>
                                          <p:spTgt spid="5">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5" dur="500"/>
                                        <p:tgtEl>
                                          <p:spTgt spid="5">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9" dur="500"/>
                                        <p:tgtEl>
                                          <p:spTgt spid="5">
                                            <p:graphicEl>
                                              <a:chart seriesIdx="0" categoryIdx="2"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43" dur="500"/>
                                        <p:tgtEl>
                                          <p:spTgt spid="5">
                                            <p:graphicEl>
                                              <a:chart seriesIdx="1" categoryIdx="2" bldStep="ptIn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7" dur="500"/>
                                        <p:tgtEl>
                                          <p:spTgt spid="5">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Chart bld="category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2"/>
          <p:cNvSpPr>
            <a:spLocks noGrp="1"/>
          </p:cNvSpPr>
          <p:nvPr>
            <p:ph type="title"/>
          </p:nvPr>
        </p:nvSpPr>
        <p:spPr>
          <a:xfrm>
            <a:off x="838200" y="687996"/>
            <a:ext cx="10515600" cy="639762"/>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Домашние роды в разрезе ЖК 0,3%(</a:t>
            </a:r>
            <a:r>
              <a:rPr lang="ru-RU" sz="3200" b="1" dirty="0" smtClean="0">
                <a:solidFill>
                  <a:srgbClr val="0070C0"/>
                </a:solidFill>
                <a:latin typeface="Times New Roman" panose="02020603050405020304" pitchFamily="18" charset="0"/>
                <a:cs typeface="Times New Roman" panose="02020603050405020304" pitchFamily="18" charset="0"/>
              </a:rPr>
              <a:t>15)</a:t>
            </a:r>
            <a:endParaRPr lang="en-US"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22456808"/>
              </p:ext>
            </p:extLst>
          </p:nvPr>
        </p:nvGraphicFramePr>
        <p:xfrm>
          <a:off x="1251855" y="2561091"/>
          <a:ext cx="10101945" cy="1531938"/>
        </p:xfrm>
        <a:graphic>
          <a:graphicData uri="http://schemas.openxmlformats.org/drawingml/2006/table">
            <a:tbl>
              <a:tblPr firstRow="1" bandRow="1">
                <a:tableStyleId>{5C22544A-7EE6-4342-B048-85BDC9FD1C3A}</a:tableStyleId>
              </a:tblPr>
              <a:tblGrid>
                <a:gridCol w="2024746"/>
                <a:gridCol w="936171"/>
                <a:gridCol w="914400"/>
                <a:gridCol w="881743"/>
                <a:gridCol w="881743"/>
                <a:gridCol w="946183"/>
                <a:gridCol w="1018053"/>
                <a:gridCol w="1334072"/>
                <a:gridCol w="1164834"/>
              </a:tblGrid>
              <a:tr h="922337">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ЖК</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20</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29</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24</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9</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a:t>
                      </a:r>
                      <a:r>
                        <a:rPr lang="ru-RU" sz="1800" b="0" baseline="0" dirty="0" smtClean="0">
                          <a:solidFill>
                            <a:schemeClr val="tx1"/>
                          </a:solidFill>
                          <a:latin typeface="Times New Roman" panose="02020603050405020304" pitchFamily="18" charset="0"/>
                          <a:cs typeface="Times New Roman" panose="02020603050405020304" pitchFamily="18" charset="0"/>
                        </a:rPr>
                        <a:t> 13</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32 </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ГП 25</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err="1" smtClean="0">
                          <a:solidFill>
                            <a:schemeClr val="tx1"/>
                          </a:solidFill>
                          <a:latin typeface="Times New Roman" panose="02020603050405020304" pitchFamily="18" charset="0"/>
                          <a:cs typeface="Times New Roman" panose="02020603050405020304" pitchFamily="18" charset="0"/>
                        </a:rPr>
                        <a:t>Необслед</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r>
              <a:tr h="609601">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Показатели</a:t>
                      </a: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2</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3</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1</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4</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c>
                  <a:txBody>
                    <a:bodyPr/>
                    <a:lstStyle/>
                    <a:p>
                      <a:pPr algn="ctr"/>
                      <a:r>
                        <a:rPr lang="ru-RU" sz="1800" b="0" dirty="0" smtClean="0">
                          <a:solidFill>
                            <a:schemeClr val="tx1"/>
                          </a:solidFill>
                          <a:latin typeface="Times New Roman" panose="02020603050405020304" pitchFamily="18" charset="0"/>
                          <a:cs typeface="Times New Roman" panose="02020603050405020304" pitchFamily="18" charset="0"/>
                        </a:rPr>
                        <a:t>2</a:t>
                      </a:r>
                      <a:endParaRPr lang="en-US" sz="1800" b="0" dirty="0">
                        <a:solidFill>
                          <a:schemeClr val="tx1"/>
                        </a:solidFill>
                        <a:latin typeface="Times New Roman" panose="02020603050405020304" pitchFamily="18" charset="0"/>
                        <a:cs typeface="Times New Roman" panose="02020603050405020304" pitchFamily="18" charset="0"/>
                      </a:endParaRPr>
                    </a:p>
                  </a:txBody>
                  <a:tcPr anchor="ctr">
                    <a:gradFill>
                      <a:gsLst>
                        <a:gs pos="46000">
                          <a:schemeClr val="accent1">
                            <a:lumMod val="5000"/>
                            <a:lumOff val="95000"/>
                          </a:schemeClr>
                        </a:gs>
                        <a:gs pos="45000">
                          <a:schemeClr val="accent1">
                            <a:lumMod val="45000"/>
                            <a:lumOff val="55000"/>
                          </a:schemeClr>
                        </a:gs>
                        <a:gs pos="21000">
                          <a:schemeClr val="accent1">
                            <a:lumMod val="45000"/>
                            <a:lumOff val="55000"/>
                          </a:schemeClr>
                        </a:gs>
                        <a:gs pos="74000">
                          <a:srgbClr val="84B4E0"/>
                        </a:gs>
                      </a:gsLst>
                      <a:lin ang="5400000" scaled="1"/>
                    </a:gradFill>
                  </a:tcPr>
                </a:tc>
              </a:tr>
            </a:tbl>
          </a:graphicData>
        </a:graphic>
      </p:graphicFrame>
    </p:spTree>
    <p:extLst>
      <p:ext uri="{BB962C8B-B14F-4D97-AF65-F5344CB8AC3E}">
        <p14:creationId xmlns:p14="http://schemas.microsoft.com/office/powerpoint/2010/main" val="12235971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Схема 3"/>
          <p:cNvGraphicFramePr/>
          <p:nvPr>
            <p:extLst>
              <p:ext uri="{D42A27DB-BD31-4B8C-83A1-F6EECF244321}">
                <p14:modId xmlns:p14="http://schemas.microsoft.com/office/powerpoint/2010/main" val="779421685"/>
              </p:ext>
            </p:extLst>
          </p:nvPr>
        </p:nvGraphicFramePr>
        <p:xfrm>
          <a:off x="1911138" y="75156"/>
          <a:ext cx="8656320" cy="67075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44852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199" y="751017"/>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РОДЫ МНОГОПЛОДНОЙ БЕРЕМЕННОСТЬЮ</a:t>
            </a:r>
          </a:p>
        </p:txBody>
      </p:sp>
      <p:graphicFrame>
        <p:nvGraphicFramePr>
          <p:cNvPr id="5" name="Объект 4"/>
          <p:cNvGraphicFramePr>
            <a:graphicFrameLocks noGrp="1"/>
          </p:cNvGraphicFramePr>
          <p:nvPr>
            <p:ph idx="1"/>
            <p:extLst>
              <p:ext uri="{D42A27DB-BD31-4B8C-83A1-F6EECF244321}">
                <p14:modId xmlns:p14="http://schemas.microsoft.com/office/powerpoint/2010/main" val="488782535"/>
              </p:ext>
            </p:extLst>
          </p:nvPr>
        </p:nvGraphicFramePr>
        <p:xfrm>
          <a:off x="2011927" y="2907792"/>
          <a:ext cx="8168146" cy="1737189"/>
        </p:xfrm>
        <a:graphic>
          <a:graphicData uri="http://schemas.openxmlformats.org/drawingml/2006/table">
            <a:tbl>
              <a:tblPr firstRow="1" firstCol="1" bandRow="1" bandCol="1">
                <a:tableStyleId>{2D5ABB26-0587-4C30-8999-92F81FD0307C}</a:tableStyleId>
              </a:tblPr>
              <a:tblGrid>
                <a:gridCol w="2496533"/>
                <a:gridCol w="2496533"/>
                <a:gridCol w="1587540"/>
                <a:gridCol w="1587540"/>
              </a:tblGrid>
              <a:tr h="922337">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 </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2014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2015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14852">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Количество родов</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3 – 0,06%</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kern="1200" dirty="0">
                          <a:effectLst/>
                          <a:latin typeface="Times New Roman" panose="02020603050405020304" pitchFamily="18" charset="0"/>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0,03%</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851290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txBox="1">
            <a:spLocks noGrp="1"/>
          </p:cNvSpPr>
          <p:nvPr>
            <p:ph type="title"/>
          </p:nvPr>
        </p:nvSpPr>
        <p:spPr>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КОНСЕРВАТИВНЫЕ РОДЫ С РУБЦОМ НА МАТКЕ</a:t>
            </a:r>
          </a:p>
        </p:txBody>
      </p:sp>
      <p:graphicFrame>
        <p:nvGraphicFramePr>
          <p:cNvPr id="5" name="Объект 3"/>
          <p:cNvGraphicFramePr>
            <a:graphicFrameLocks noGrp="1"/>
          </p:cNvGraphicFramePr>
          <p:nvPr>
            <p:ph sz="quarter" idx="1"/>
            <p:extLst>
              <p:ext uri="{D42A27DB-BD31-4B8C-83A1-F6EECF244321}">
                <p14:modId xmlns:p14="http://schemas.microsoft.com/office/powerpoint/2010/main" val="3964031732"/>
              </p:ext>
            </p:extLst>
          </p:nvPr>
        </p:nvGraphicFramePr>
        <p:xfrm>
          <a:off x="2924498" y="2690242"/>
          <a:ext cx="6343002" cy="1080120"/>
        </p:xfrm>
        <a:graphic>
          <a:graphicData uri="http://schemas.openxmlformats.org/drawingml/2006/table">
            <a:tbl>
              <a:tblPr firstRow="1" firstCol="1" bandRow="1" bandCol="1">
                <a:tableStyleId>{5C22544A-7EE6-4342-B048-85BDC9FD1C3A}</a:tableStyleId>
              </a:tblPr>
              <a:tblGrid>
                <a:gridCol w="1585626"/>
                <a:gridCol w="1585626"/>
                <a:gridCol w="1585626"/>
                <a:gridCol w="1586124"/>
              </a:tblGrid>
              <a:tr h="540060">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 </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2015 год</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2014 год</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r>
              <a:tr h="540060">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Всего</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panose="02020603050405020304" pitchFamily="18" charset="0"/>
                          <a:ea typeface="+mn-ea"/>
                          <a:cs typeface="Times New Roman" panose="02020603050405020304" pitchFamily="18" charset="0"/>
                        </a:rPr>
                        <a:t>3 – 0,07%</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6 – 0,1%</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solidFill>
                            <a:schemeClr val="tx1"/>
                          </a:solidFill>
                          <a:effectLst/>
                          <a:latin typeface="Times New Roman" panose="02020603050405020304" pitchFamily="18" charset="0"/>
                          <a:cs typeface="Times New Roman" panose="02020603050405020304" pitchFamily="18" charset="0"/>
                        </a:rPr>
                        <a:t>1 – 0,02%</a:t>
                      </a:r>
                      <a:endParaRPr lang="ru-RU"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82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7336532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Заголовок 1"/>
          <p:cNvSpPr txBox="1">
            <a:spLocks/>
          </p:cNvSpPr>
          <p:nvPr/>
        </p:nvSpPr>
        <p:spPr>
          <a:xfrm>
            <a:off x="988511" y="835691"/>
            <a:ext cx="10515599" cy="920006"/>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КОНСЕРВАТИВНЫЕ РОДЫ в тазовом </a:t>
            </a:r>
            <a:r>
              <a:rPr lang="ru-RU" dirty="0" err="1" smtClean="0"/>
              <a:t>предлежание</a:t>
            </a:r>
            <a:r>
              <a:rPr lang="ru-RU" dirty="0" smtClean="0"/>
              <a:t> </a:t>
            </a:r>
            <a:r>
              <a:rPr lang="ru-RU" dirty="0"/>
              <a:t>плода </a:t>
            </a:r>
          </a:p>
        </p:txBody>
      </p:sp>
      <p:graphicFrame>
        <p:nvGraphicFramePr>
          <p:cNvPr id="9" name="Таблица 8"/>
          <p:cNvGraphicFramePr>
            <a:graphicFrameLocks noGrp="1"/>
          </p:cNvGraphicFramePr>
          <p:nvPr>
            <p:extLst>
              <p:ext uri="{D42A27DB-BD31-4B8C-83A1-F6EECF244321}">
                <p14:modId xmlns:p14="http://schemas.microsoft.com/office/powerpoint/2010/main" val="3005131447"/>
              </p:ext>
            </p:extLst>
          </p:nvPr>
        </p:nvGraphicFramePr>
        <p:xfrm>
          <a:off x="1981608" y="2975399"/>
          <a:ext cx="8529403" cy="1491469"/>
        </p:xfrm>
        <a:graphic>
          <a:graphicData uri="http://schemas.openxmlformats.org/drawingml/2006/table">
            <a:tbl>
              <a:tblPr firstRow="1" firstCol="1" bandRow="1" bandCol="1">
                <a:tableStyleId>{5C22544A-7EE6-4342-B048-85BDC9FD1C3A}</a:tableStyleId>
              </a:tblPr>
              <a:tblGrid>
                <a:gridCol w="2926249"/>
                <a:gridCol w="2801577"/>
                <a:gridCol w="2801577"/>
              </a:tblGrid>
              <a:tr h="487024">
                <a:tc>
                  <a:txBody>
                    <a:bodyPr/>
                    <a:lstStyle/>
                    <a:p>
                      <a:pPr>
                        <a:lnSpc>
                          <a:spcPct val="115000"/>
                        </a:lnSpc>
                        <a:spcAft>
                          <a:spcPts val="0"/>
                        </a:spcAft>
                      </a:pPr>
                      <a:r>
                        <a:rPr lang="ru-RU" sz="2400" dirty="0">
                          <a:solidFill>
                            <a:schemeClr val="tx1"/>
                          </a:solidFill>
                          <a:effectLst/>
                          <a:latin typeface="+mn-lt"/>
                        </a:rPr>
                        <a:t> </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2016 год</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2015 год</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04445">
                <a:tc>
                  <a:txBody>
                    <a:bodyPr/>
                    <a:lstStyle/>
                    <a:p>
                      <a:pPr>
                        <a:lnSpc>
                          <a:spcPct val="115000"/>
                        </a:lnSpc>
                        <a:spcAft>
                          <a:spcPts val="0"/>
                        </a:spcAft>
                      </a:pPr>
                      <a:r>
                        <a:rPr lang="ru-RU" sz="2400" dirty="0">
                          <a:solidFill>
                            <a:schemeClr val="tx1"/>
                          </a:solidFill>
                          <a:effectLst/>
                          <a:latin typeface="+mn-lt"/>
                        </a:rPr>
                        <a:t>Консервативное </a:t>
                      </a:r>
                      <a:r>
                        <a:rPr lang="ru-RU" sz="2400" dirty="0" err="1">
                          <a:solidFill>
                            <a:schemeClr val="tx1"/>
                          </a:solidFill>
                          <a:effectLst/>
                          <a:latin typeface="+mn-lt"/>
                        </a:rPr>
                        <a:t>родоразрешение</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a:solidFill>
                            <a:schemeClr val="tx1"/>
                          </a:solidFill>
                          <a:effectLst/>
                          <a:latin typeface="+mn-lt"/>
                        </a:rPr>
                        <a:t>6 – 0,13%</a:t>
                      </a:r>
                      <a:endParaRPr lang="ru-RU" sz="18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400" dirty="0">
                          <a:solidFill>
                            <a:schemeClr val="tx1"/>
                          </a:solidFill>
                          <a:effectLst/>
                          <a:latin typeface="+mn-lt"/>
                        </a:rPr>
                        <a:t>6 – 0,14%</a:t>
                      </a:r>
                      <a:endParaRPr lang="ru-RU" sz="18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83170416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5" name="Заголовок 4"/>
          <p:cNvSpPr>
            <a:spLocks noGrp="1"/>
          </p:cNvSpPr>
          <p:nvPr>
            <p:ph type="title"/>
          </p:nvPr>
        </p:nvSpPr>
        <p:spPr>
          <a:xfrm>
            <a:off x="838200" y="398810"/>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АКУШЕРСКИЕ ЩИПЦЫ, </a:t>
            </a:r>
          </a:p>
          <a:p>
            <a:pPr algn="ctr"/>
            <a:r>
              <a:rPr lang="ru-RU" sz="3200" b="1" dirty="0">
                <a:solidFill>
                  <a:srgbClr val="0070C0"/>
                </a:solidFill>
                <a:latin typeface="Times New Roman" panose="02020603050405020304" pitchFamily="18" charset="0"/>
                <a:cs typeface="Times New Roman" panose="02020603050405020304" pitchFamily="18" charset="0"/>
              </a:rPr>
              <a:t>ВАКУУМ-ЭКСТРАКЦИЯ ПЛОДА</a:t>
            </a:r>
          </a:p>
        </p:txBody>
      </p:sp>
      <p:graphicFrame>
        <p:nvGraphicFramePr>
          <p:cNvPr id="6" name="Таблица 5"/>
          <p:cNvGraphicFramePr>
            <a:graphicFrameLocks noGrp="1"/>
          </p:cNvGraphicFramePr>
          <p:nvPr>
            <p:extLst>
              <p:ext uri="{D42A27DB-BD31-4B8C-83A1-F6EECF244321}">
                <p14:modId xmlns:p14="http://schemas.microsoft.com/office/powerpoint/2010/main" val="2794700396"/>
              </p:ext>
            </p:extLst>
          </p:nvPr>
        </p:nvGraphicFramePr>
        <p:xfrm>
          <a:off x="2363638" y="1980307"/>
          <a:ext cx="7401464" cy="4646148"/>
        </p:xfrm>
        <a:graphic>
          <a:graphicData uri="http://schemas.openxmlformats.org/drawingml/2006/table">
            <a:tbl>
              <a:tblPr firstRow="1" firstCol="1" bandRow="1" bandCol="1"/>
              <a:tblGrid>
                <a:gridCol w="1881221"/>
                <a:gridCol w="1852973"/>
                <a:gridCol w="1833635"/>
                <a:gridCol w="1833635"/>
              </a:tblGrid>
              <a:tr h="6953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2014 год</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2015 год</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Всего</a:t>
                      </a: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34 </a:t>
                      </a: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0,72%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23 - 0,5%</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23 – 0,52%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Всего щипцы</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39167">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Полостные</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13700">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Выходные</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1 – 0,02%</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0</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1 – 0,02%</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270581">
                <a:tc>
                  <a:txBody>
                    <a:bodyPr/>
                    <a:lstStyle>
                      <a:lvl1pPr marL="0" algn="l" defTabSz="914400" rtl="0" eaLnBrk="1" latinLnBrk="0" hangingPunct="1">
                        <a:defRPr sz="1800" b="1" kern="1200">
                          <a:solidFill>
                            <a:schemeClr val="lt1"/>
                          </a:solidFill>
                          <a:latin typeface="Century Schoolbook"/>
                        </a:defRPr>
                      </a:lvl1pPr>
                      <a:lvl2pPr marL="457200" algn="l" defTabSz="914400" rtl="0" eaLnBrk="1" latinLnBrk="0" hangingPunct="1">
                        <a:defRPr sz="1800" b="1" kern="1200">
                          <a:solidFill>
                            <a:schemeClr val="lt1"/>
                          </a:solidFill>
                          <a:latin typeface="Century Schoolbook"/>
                        </a:defRPr>
                      </a:lvl2pPr>
                      <a:lvl3pPr marL="914400" algn="l" defTabSz="914400" rtl="0" eaLnBrk="1" latinLnBrk="0" hangingPunct="1">
                        <a:defRPr sz="1800" b="1" kern="1200">
                          <a:solidFill>
                            <a:schemeClr val="lt1"/>
                          </a:solidFill>
                          <a:latin typeface="Century Schoolbook"/>
                        </a:defRPr>
                      </a:lvl3pPr>
                      <a:lvl4pPr marL="1371600" algn="l" defTabSz="914400" rtl="0" eaLnBrk="1" latinLnBrk="0" hangingPunct="1">
                        <a:defRPr sz="1800" b="1" kern="1200">
                          <a:solidFill>
                            <a:schemeClr val="lt1"/>
                          </a:solidFill>
                          <a:latin typeface="Century Schoolbook"/>
                        </a:defRPr>
                      </a:lvl4pPr>
                      <a:lvl5pPr marL="1828800" algn="l" defTabSz="914400" rtl="0" eaLnBrk="1" latinLnBrk="0" hangingPunct="1">
                        <a:defRPr sz="1800" b="1" kern="1200">
                          <a:solidFill>
                            <a:schemeClr val="lt1"/>
                          </a:solidFill>
                          <a:latin typeface="Century Schoolbook"/>
                        </a:defRPr>
                      </a:lvl5pPr>
                      <a:lvl6pPr marL="2286000" algn="l" defTabSz="914400" rtl="0" eaLnBrk="1" latinLnBrk="0" hangingPunct="1">
                        <a:defRPr sz="1800" b="1" kern="1200">
                          <a:solidFill>
                            <a:schemeClr val="lt1"/>
                          </a:solidFill>
                          <a:latin typeface="Century Schoolbook"/>
                        </a:defRPr>
                      </a:lvl6pPr>
                      <a:lvl7pPr marL="2743200" algn="l" defTabSz="914400" rtl="0" eaLnBrk="1" latinLnBrk="0" hangingPunct="1">
                        <a:defRPr sz="1800" b="1" kern="1200">
                          <a:solidFill>
                            <a:schemeClr val="lt1"/>
                          </a:solidFill>
                          <a:latin typeface="Century Schoolbook"/>
                        </a:defRPr>
                      </a:lvl7pPr>
                      <a:lvl8pPr marL="3200400" algn="l" defTabSz="914400" rtl="0" eaLnBrk="1" latinLnBrk="0" hangingPunct="1">
                        <a:defRPr sz="1800" b="1" kern="1200">
                          <a:solidFill>
                            <a:schemeClr val="lt1"/>
                          </a:solidFill>
                          <a:latin typeface="Century Schoolbook"/>
                        </a:defRPr>
                      </a:lvl8pPr>
                      <a:lvl9pPr marL="3657600" algn="l" defTabSz="914400" rtl="0" eaLnBrk="1" latinLnBrk="0" hangingPunct="1">
                        <a:defRPr sz="1800" b="1" kern="1200">
                          <a:solidFill>
                            <a:schemeClr val="lt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Вакуум-экстракция плода</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33 </a:t>
                      </a: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0,7%</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lvl1pPr marL="0" algn="l" defTabSz="914400" rtl="0" eaLnBrk="1" latinLnBrk="0" hangingPunct="1">
                        <a:defRPr sz="1800" kern="1200">
                          <a:solidFill>
                            <a:schemeClr val="dk1"/>
                          </a:solidFill>
                          <a:latin typeface="Century Schoolbook"/>
                        </a:defRPr>
                      </a:lvl1pPr>
                      <a:lvl2pPr marL="457200" algn="l" defTabSz="914400" rtl="0" eaLnBrk="1" latinLnBrk="0" hangingPunct="1">
                        <a:defRPr sz="1800" kern="1200">
                          <a:solidFill>
                            <a:schemeClr val="dk1"/>
                          </a:solidFill>
                          <a:latin typeface="Century Schoolbook"/>
                        </a:defRPr>
                      </a:lvl2pPr>
                      <a:lvl3pPr marL="914400" algn="l" defTabSz="914400" rtl="0" eaLnBrk="1" latinLnBrk="0" hangingPunct="1">
                        <a:defRPr sz="1800" kern="1200">
                          <a:solidFill>
                            <a:schemeClr val="dk1"/>
                          </a:solidFill>
                          <a:latin typeface="Century Schoolbook"/>
                        </a:defRPr>
                      </a:lvl3pPr>
                      <a:lvl4pPr marL="1371600" algn="l" defTabSz="914400" rtl="0" eaLnBrk="1" latinLnBrk="0" hangingPunct="1">
                        <a:defRPr sz="1800" kern="1200">
                          <a:solidFill>
                            <a:schemeClr val="dk1"/>
                          </a:solidFill>
                          <a:latin typeface="Century Schoolbook"/>
                        </a:defRPr>
                      </a:lvl4pPr>
                      <a:lvl5pPr marL="1828800" algn="l" defTabSz="914400" rtl="0" eaLnBrk="1" latinLnBrk="0" hangingPunct="1">
                        <a:defRPr sz="1800" kern="1200">
                          <a:solidFill>
                            <a:schemeClr val="dk1"/>
                          </a:solidFill>
                          <a:latin typeface="Century Schoolbook"/>
                        </a:defRPr>
                      </a:lvl5pPr>
                      <a:lvl6pPr marL="2286000" algn="l" defTabSz="914400" rtl="0" eaLnBrk="1" latinLnBrk="0" hangingPunct="1">
                        <a:defRPr sz="1800" kern="1200">
                          <a:solidFill>
                            <a:schemeClr val="dk1"/>
                          </a:solidFill>
                          <a:latin typeface="Century Schoolbook"/>
                        </a:defRPr>
                      </a:lvl6pPr>
                      <a:lvl7pPr marL="2743200" algn="l" defTabSz="914400" rtl="0" eaLnBrk="1" latinLnBrk="0" hangingPunct="1">
                        <a:defRPr sz="1800" kern="1200">
                          <a:solidFill>
                            <a:schemeClr val="dk1"/>
                          </a:solidFill>
                          <a:latin typeface="Century Schoolbook"/>
                        </a:defRPr>
                      </a:lvl7pPr>
                      <a:lvl8pPr marL="3200400" algn="l" defTabSz="914400" rtl="0" eaLnBrk="1" latinLnBrk="0" hangingPunct="1">
                        <a:defRPr sz="1800" kern="1200">
                          <a:solidFill>
                            <a:schemeClr val="dk1"/>
                          </a:solidFill>
                          <a:latin typeface="Century Schoolbook"/>
                        </a:defRPr>
                      </a:lvl8pPr>
                      <a:lvl9pPr marL="3657600" algn="l" defTabSz="914400" rtl="0" eaLnBrk="1" latinLnBrk="0" hangingPunct="1">
                        <a:defRPr sz="1800" kern="1200">
                          <a:solidFill>
                            <a:schemeClr val="dk1"/>
                          </a:solidFill>
                          <a:latin typeface="Century Schoolbook"/>
                        </a:defRPr>
                      </a:lvl9p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23 – 0,5%</a:t>
                      </a:r>
                    </a:p>
                  </a:txBody>
                  <a:tcPr marL="68580" marR="6858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22</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0,5%</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56160682"/>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ИНДУЦИРОВАННЫЕ РОДЫ</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35183584"/>
              </p:ext>
            </p:extLst>
          </p:nvPr>
        </p:nvGraphicFramePr>
        <p:xfrm>
          <a:off x="838200" y="2634264"/>
          <a:ext cx="10515600" cy="2671776"/>
        </p:xfrm>
        <a:graphic>
          <a:graphicData uri="http://schemas.openxmlformats.org/drawingml/2006/table">
            <a:tbl>
              <a:tblPr firstRow="1" firstCol="1" bandRow="1" bandCol="1">
                <a:tableStyleId>{5C22544A-7EE6-4342-B048-85BDC9FD1C3A}</a:tableStyleId>
              </a:tblPr>
              <a:tblGrid>
                <a:gridCol w="2350719"/>
                <a:gridCol w="2906257"/>
                <a:gridCol w="2629312"/>
                <a:gridCol w="2629312"/>
              </a:tblGrid>
              <a:tr h="1163312">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 </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2014 год</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2015год</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2016год</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r>
              <a:tr h="1508464">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Всего</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a:solidFill>
                            <a:schemeClr val="tx1"/>
                          </a:solidFill>
                          <a:latin typeface="Times New Roman"/>
                          <a:ea typeface="Times New Roman"/>
                          <a:cs typeface="Times New Roman"/>
                        </a:rPr>
                        <a:t>63 – 1,4%</a:t>
                      </a: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114-2,8 % </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400" b="0" kern="1200" dirty="0" smtClean="0">
                          <a:solidFill>
                            <a:schemeClr val="tx1"/>
                          </a:solidFill>
                          <a:latin typeface="Times New Roman"/>
                          <a:ea typeface="Times New Roman"/>
                          <a:cs typeface="Times New Roman"/>
                        </a:rPr>
                        <a:t>248 – 5,4%</a:t>
                      </a:r>
                      <a:endParaRPr lang="ru-RU" sz="2400" b="0" kern="1200" dirty="0">
                        <a:solidFill>
                          <a:schemeClr val="tx1"/>
                        </a:solidFill>
                        <a:latin typeface="Times New Roman"/>
                        <a:ea typeface="Times New Roman"/>
                        <a:cs typeface="Times New Roman"/>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69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373443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526571"/>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Аномалии родовой деятельности </a:t>
            </a:r>
            <a:r>
              <a:rPr lang="ru-RU" sz="3600" b="1" dirty="0" smtClean="0">
                <a:solidFill>
                  <a:srgbClr val="0070C0"/>
                </a:solidFill>
                <a:latin typeface="Times New Roman" panose="02020603050405020304" pitchFamily="18" charset="0"/>
                <a:cs typeface="Times New Roman" panose="02020603050405020304" pitchFamily="18" charset="0"/>
              </a:rPr>
              <a:t>1,1% (45)</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168316019"/>
              </p:ext>
            </p:extLst>
          </p:nvPr>
        </p:nvGraphicFramePr>
        <p:xfrm>
          <a:off x="838200" y="1365337"/>
          <a:ext cx="10515600" cy="5260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3925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3"/>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АНОМАЛИИ РОДОВОЙ  ДЕЯТЕЛЬНОСТИ</a:t>
            </a:r>
          </a:p>
        </p:txBody>
      </p:sp>
      <p:graphicFrame>
        <p:nvGraphicFramePr>
          <p:cNvPr id="7" name="Объект 6"/>
          <p:cNvGraphicFramePr>
            <a:graphicFrameLocks noGrp="1"/>
          </p:cNvGraphicFramePr>
          <p:nvPr>
            <p:ph idx="1"/>
            <p:extLst>
              <p:ext uri="{D42A27DB-BD31-4B8C-83A1-F6EECF244321}">
                <p14:modId xmlns:p14="http://schemas.microsoft.com/office/powerpoint/2010/main" val="3729311538"/>
              </p:ext>
            </p:extLst>
          </p:nvPr>
        </p:nvGraphicFramePr>
        <p:xfrm>
          <a:off x="2322286" y="2024062"/>
          <a:ext cx="7810186" cy="3346223"/>
        </p:xfrm>
        <a:graphic>
          <a:graphicData uri="http://schemas.openxmlformats.org/drawingml/2006/table">
            <a:tbl>
              <a:tblPr firstRow="1" firstCol="1" bandRow="1" bandCol="1"/>
              <a:tblGrid>
                <a:gridCol w="2882598"/>
                <a:gridCol w="1930604"/>
                <a:gridCol w="1498492"/>
                <a:gridCol w="1498492"/>
              </a:tblGrid>
              <a:tr h="455402">
                <a:tc>
                  <a:txBody>
                    <a:bodyPr/>
                    <a:lstStyle/>
                    <a:p>
                      <a:pPr>
                        <a:lnSpc>
                          <a:spcPct val="115000"/>
                        </a:lnSpc>
                        <a:spcAft>
                          <a:spcPts val="0"/>
                        </a:spcAft>
                      </a:pPr>
                      <a:r>
                        <a:rPr lang="ru-RU" sz="1800" b="0" dirty="0">
                          <a:effectLst/>
                          <a:latin typeface="Times New Roman"/>
                          <a:ea typeface="Calibri"/>
                          <a:cs typeface="Calibri"/>
                        </a:rPr>
                        <a:t> </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2014 год</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2015 год</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2016 год</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Всего</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26 – 0,6%</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45 – </a:t>
                      </a:r>
                      <a:r>
                        <a:rPr lang="ru-RU" sz="1800" b="0" dirty="0" smtClean="0">
                          <a:effectLst/>
                          <a:latin typeface="Times New Roman"/>
                          <a:ea typeface="Calibri"/>
                          <a:cs typeface="Calibri"/>
                        </a:rPr>
                        <a:t>1,02%</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56 – 1,2%</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Слабость родовой деятельности </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13 – 0,3%</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smtClean="0">
                          <a:effectLst/>
                          <a:latin typeface="Times New Roman"/>
                          <a:ea typeface="Calibri"/>
                          <a:cs typeface="Calibri"/>
                        </a:rPr>
                        <a:t>40 </a:t>
                      </a:r>
                      <a:r>
                        <a:rPr lang="ru-RU" sz="1800" b="0" dirty="0">
                          <a:effectLst/>
                          <a:latin typeface="Times New Roman"/>
                          <a:ea typeface="Calibri"/>
                          <a:cs typeface="Calibri"/>
                        </a:rPr>
                        <a:t>– </a:t>
                      </a:r>
                      <a:r>
                        <a:rPr lang="ru-RU" sz="1800" b="0" dirty="0" smtClean="0">
                          <a:effectLst/>
                          <a:latin typeface="Times New Roman"/>
                          <a:ea typeface="Calibri"/>
                          <a:cs typeface="Calibri"/>
                        </a:rPr>
                        <a:t>0,9%</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56 – 1,2%</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7803">
                <a:tc>
                  <a:txBody>
                    <a:bodyPr/>
                    <a:lstStyle/>
                    <a:p>
                      <a:pPr>
                        <a:lnSpc>
                          <a:spcPct val="115000"/>
                        </a:lnSpc>
                        <a:spcAft>
                          <a:spcPts val="0"/>
                        </a:spcAft>
                      </a:pPr>
                      <a:r>
                        <a:rPr lang="ru-RU" sz="1800" b="0">
                          <a:effectLst/>
                          <a:latin typeface="Times New Roman"/>
                          <a:ea typeface="Calibri"/>
                          <a:cs typeface="Calibri"/>
                        </a:rPr>
                        <a:t>Чрезмерная родовая деятельность</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13 – 0,3%</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smtClean="0">
                          <a:effectLst/>
                          <a:latin typeface="Times New Roman"/>
                          <a:ea typeface="Calibri"/>
                          <a:cs typeface="Calibri"/>
                        </a:rPr>
                        <a:t>5 </a:t>
                      </a:r>
                      <a:r>
                        <a:rPr lang="ru-RU" sz="1800" b="0" dirty="0">
                          <a:effectLst/>
                          <a:latin typeface="Times New Roman"/>
                          <a:ea typeface="Calibri"/>
                          <a:cs typeface="Calibri"/>
                        </a:rPr>
                        <a:t>– </a:t>
                      </a:r>
                      <a:r>
                        <a:rPr lang="ru-RU" sz="1800" b="0" dirty="0" smtClean="0">
                          <a:effectLst/>
                          <a:latin typeface="Times New Roman"/>
                          <a:ea typeface="Calibri"/>
                          <a:cs typeface="Calibri"/>
                        </a:rPr>
                        <a:t>0,12%</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0</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17412">
                <a:tc>
                  <a:txBody>
                    <a:bodyPr/>
                    <a:lstStyle/>
                    <a:p>
                      <a:pPr>
                        <a:lnSpc>
                          <a:spcPct val="115000"/>
                        </a:lnSpc>
                        <a:spcAft>
                          <a:spcPts val="0"/>
                        </a:spcAft>
                      </a:pPr>
                      <a:r>
                        <a:rPr lang="ru-RU" sz="1800" b="0">
                          <a:effectLst/>
                          <a:latin typeface="Times New Roman"/>
                          <a:ea typeface="Calibri"/>
                          <a:cs typeface="Calibri"/>
                        </a:rPr>
                        <a:t>Дискоординация родовой деятельности</a:t>
                      </a:r>
                      <a:endParaRPr lang="ru-RU" sz="1400" b="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dirty="0">
                          <a:effectLst/>
                          <a:latin typeface="Times New Roman"/>
                          <a:ea typeface="Calibri"/>
                          <a:cs typeface="Calibri"/>
                        </a:rPr>
                        <a:t>0</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400" b="0" dirty="0" smtClean="0">
                          <a:effectLst/>
                          <a:latin typeface="Calibri"/>
                          <a:ea typeface="Calibri"/>
                          <a:cs typeface="Calibri"/>
                        </a:rPr>
                        <a:t>0</a:t>
                      </a:r>
                      <a:endParaRPr lang="ru-RU" sz="1400" b="0" dirty="0">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1800" b="0" kern="1200" dirty="0" smtClean="0">
                          <a:solidFill>
                            <a:schemeClr val="tx1"/>
                          </a:solidFill>
                          <a:effectLst/>
                          <a:latin typeface="Times New Roman"/>
                          <a:ea typeface="Calibri"/>
                          <a:cs typeface="Calibri"/>
                        </a:rPr>
                        <a:t>0</a:t>
                      </a:r>
                      <a:endParaRPr lang="ru-RU" sz="1800" b="0" kern="1200" dirty="0">
                        <a:solidFill>
                          <a:schemeClr val="tx1"/>
                        </a:solidFill>
                        <a:effectLst/>
                        <a:latin typeface="Times New Roman"/>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20627312"/>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199" y="-137638"/>
            <a:ext cx="10515600"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Ручное вхождение в полость матки </a:t>
            </a:r>
            <a:r>
              <a:rPr lang="ru-RU" sz="3200" b="1" dirty="0" smtClean="0">
                <a:solidFill>
                  <a:srgbClr val="0070C0"/>
                </a:solidFill>
                <a:latin typeface="Times New Roman" panose="02020603050405020304" pitchFamily="18" charset="0"/>
                <a:cs typeface="Times New Roman" panose="02020603050405020304" pitchFamily="18" charset="0"/>
              </a:rPr>
              <a:t>1,1</a:t>
            </a:r>
            <a:r>
              <a:rPr lang="ru-RU" sz="3200" b="1" dirty="0">
                <a:solidFill>
                  <a:srgbClr val="0070C0"/>
                </a:solidFill>
                <a:latin typeface="Times New Roman" panose="02020603050405020304" pitchFamily="18" charset="0"/>
                <a:cs typeface="Times New Roman" panose="02020603050405020304" pitchFamily="18" charset="0"/>
              </a:rPr>
              <a:t>%(45</a:t>
            </a:r>
            <a:r>
              <a:rPr lang="ru-RU" sz="3200" b="1" dirty="0" smtClean="0">
                <a:solidFill>
                  <a:srgbClr val="0070C0"/>
                </a:solidFill>
                <a:latin typeface="Times New Roman" panose="02020603050405020304" pitchFamily="18" charset="0"/>
                <a:cs typeface="Times New Roman" panose="02020603050405020304" pitchFamily="18" charset="0"/>
              </a:rPr>
              <a:t>)</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1031703162"/>
              </p:ext>
            </p:extLst>
          </p:nvPr>
        </p:nvGraphicFramePr>
        <p:xfrm>
          <a:off x="838200" y="689548"/>
          <a:ext cx="10515600" cy="60099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32017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6" dur="500"/>
                                        <p:tgtEl>
                                          <p:spTgt spid="5">
                                            <p:graphicEl>
                                              <a:chart seriesIdx="0" categoryIdx="0" bldStep="ptInCategory"/>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21" dur="500"/>
                                        <p:tgtEl>
                                          <p:spTgt spid="5">
                                            <p:graphicEl>
                                              <a:chart seriesIdx="1"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6" dur="500"/>
                                        <p:tgtEl>
                                          <p:spTgt spid="5">
                                            <p:graphicEl>
                                              <a:chart seriesIdx="2" categoryIdx="0" bldStep="ptIn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chart seriesIdx="3" categoryIdx="0" bldStep="ptInCategory"/>
                                            </p:graphicEl>
                                          </p:spTgt>
                                        </p:tgtEl>
                                        <p:attrNameLst>
                                          <p:attrName>style.visibility</p:attrName>
                                        </p:attrNameLst>
                                      </p:cBhvr>
                                      <p:to>
                                        <p:strVal val="visible"/>
                                      </p:to>
                                    </p:set>
                                    <p:animEffect transition="in" filter="wipe(down)">
                                      <p:cBhvr>
                                        <p:cTn id="31" dur="500"/>
                                        <p:tgtEl>
                                          <p:spTgt spid="5">
                                            <p:graphicEl>
                                              <a:chart seriesIdx="3" categoryIdx="0" bldStep="ptIn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36" dur="500"/>
                                        <p:tgtEl>
                                          <p:spTgt spid="5">
                                            <p:graphicEl>
                                              <a:chart seriesIdx="0" categoryIdx="1" bldStep="ptInCategory"/>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41" dur="500"/>
                                        <p:tgtEl>
                                          <p:spTgt spid="5">
                                            <p:graphicEl>
                                              <a:chart seriesIdx="1" categoryIdx="1" bldStep="ptIn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46" dur="500"/>
                                        <p:tgtEl>
                                          <p:spTgt spid="5">
                                            <p:graphicEl>
                                              <a:chart seriesIdx="2" categoryIdx="1" bldStep="ptInCategory"/>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graphicEl>
                                              <a:chart seriesIdx="3" categoryIdx="1" bldStep="ptInCategory"/>
                                            </p:graphicEl>
                                          </p:spTgt>
                                        </p:tgtEl>
                                        <p:attrNameLst>
                                          <p:attrName>style.visibility</p:attrName>
                                        </p:attrNameLst>
                                      </p:cBhvr>
                                      <p:to>
                                        <p:strVal val="visible"/>
                                      </p:to>
                                    </p:set>
                                    <p:animEffect transition="in" filter="wipe(down)">
                                      <p:cBhvr>
                                        <p:cTn id="51" dur="500"/>
                                        <p:tgtEl>
                                          <p:spTgt spid="5">
                                            <p:graphicEl>
                                              <a:chart seriesIdx="3" categoryIdx="1" bldStep="ptInCategory"/>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56" dur="500"/>
                                        <p:tgtEl>
                                          <p:spTgt spid="5">
                                            <p:graphicEl>
                                              <a:chart seriesIdx="0" categoryIdx="2" bldStep="ptInCategory"/>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61" dur="500"/>
                                        <p:tgtEl>
                                          <p:spTgt spid="5">
                                            <p:graphicEl>
                                              <a:chart seriesIdx="1" categoryIdx="2" bldStep="ptInCategory"/>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66" dur="500"/>
                                        <p:tgtEl>
                                          <p:spTgt spid="5">
                                            <p:graphicEl>
                                              <a:chart seriesIdx="2" categoryIdx="2" bldStep="ptInCategory"/>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
                                            <p:graphicEl>
                                              <a:chart seriesIdx="3" categoryIdx="2" bldStep="ptInCategory"/>
                                            </p:graphicEl>
                                          </p:spTgt>
                                        </p:tgtEl>
                                        <p:attrNameLst>
                                          <p:attrName>style.visibility</p:attrName>
                                        </p:attrNameLst>
                                      </p:cBhvr>
                                      <p:to>
                                        <p:strVal val="visible"/>
                                      </p:to>
                                    </p:set>
                                    <p:animEffect transition="in" filter="wipe(down)">
                                      <p:cBhvr>
                                        <p:cTn id="71" dur="500"/>
                                        <p:tgtEl>
                                          <p:spTgt spid="5">
                                            <p:graphicEl>
                                              <a:chart seriesIdx="3"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Chart bld="categoryEl"/>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rgbClr val="FFFFFF"/>
            </a:gs>
            <a:gs pos="0">
              <a:schemeClr val="accent1">
                <a:lumMod val="0"/>
                <a:lumOff val="100000"/>
              </a:schemeClr>
            </a:gs>
            <a:gs pos="1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0" y="0"/>
            <a:ext cx="11990717" cy="1077218"/>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РАЗРЫВЫ </a:t>
            </a:r>
            <a:r>
              <a:rPr lang="ru-RU" sz="3200" b="1" dirty="0" smtClean="0">
                <a:solidFill>
                  <a:srgbClr val="0070C0"/>
                </a:solidFill>
                <a:latin typeface="Times New Roman" panose="02020603050405020304" pitchFamily="18" charset="0"/>
                <a:cs typeface="Times New Roman" panose="02020603050405020304" pitchFamily="18" charset="0"/>
              </a:rPr>
              <a:t>ПРОМЕЖНОСТИ,</a:t>
            </a:r>
            <a:r>
              <a:rPr lang="en-US" sz="3200" b="1" dirty="0" smtClean="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ПЕРИНЕО</a:t>
            </a:r>
            <a:r>
              <a:rPr lang="en-US" sz="3200" b="1" dirty="0" smtClean="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И </a:t>
            </a:r>
            <a:r>
              <a:rPr lang="ru-RU" sz="3200" b="1" dirty="0">
                <a:solidFill>
                  <a:srgbClr val="0070C0"/>
                </a:solidFill>
                <a:latin typeface="Times New Roman" panose="02020603050405020304" pitchFamily="18" charset="0"/>
                <a:cs typeface="Times New Roman" panose="02020603050405020304" pitchFamily="18" charset="0"/>
              </a:rPr>
              <a:t>ЭПИЗИОТОМИИ</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9200965"/>
              </p:ext>
            </p:extLst>
          </p:nvPr>
        </p:nvGraphicFramePr>
        <p:xfrm>
          <a:off x="2351584" y="1476028"/>
          <a:ext cx="7488832" cy="5015373"/>
        </p:xfrm>
        <a:graphic>
          <a:graphicData uri="http://schemas.openxmlformats.org/drawingml/2006/table">
            <a:tbl>
              <a:tblPr firstRow="1" firstCol="1" bandRow="1" bandCol="1">
                <a:tableStyleId>{5C22544A-7EE6-4342-B048-85BDC9FD1C3A}</a:tableStyleId>
              </a:tblPr>
              <a:tblGrid>
                <a:gridCol w="2288907"/>
                <a:gridCol w="2288907"/>
                <a:gridCol w="1455509"/>
                <a:gridCol w="1455509"/>
              </a:tblGrid>
              <a:tr h="727907">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2014 год</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2015год</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2016 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570831">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Всего разрывов промежности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290 – 6,7%</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290 – 7,1%</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310 – 6,8%</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785415">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1 степени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285 – 7%</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304 – 6,6%</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753097">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2 степени</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5 – 0,1%</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6</a:t>
                      </a:r>
                      <a:r>
                        <a:rPr lang="ru-RU" sz="2000" b="0" kern="1200" baseline="0" dirty="0" smtClean="0">
                          <a:solidFill>
                            <a:schemeClr val="tx1"/>
                          </a:solidFill>
                          <a:effectLst/>
                          <a:latin typeface="Times New Roman" panose="02020603050405020304" pitchFamily="18" charset="0"/>
                          <a:ea typeface="+mn-ea"/>
                          <a:cs typeface="Times New Roman" panose="02020603050405020304" pitchFamily="18" charset="0"/>
                        </a:rPr>
                        <a:t> – 0,13%</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178123">
                <a:tc>
                  <a:txBody>
                    <a:bodyPr/>
                    <a:lstStyle/>
                    <a:p>
                      <a:pPr marL="0" algn="ctr" defTabSz="914400" rtl="0" eaLnBrk="1" latinLnBrk="0" hangingPunct="1">
                        <a:lnSpc>
                          <a:spcPct val="115000"/>
                        </a:lnSpc>
                        <a:spcAft>
                          <a:spcPts val="0"/>
                        </a:spcAft>
                      </a:pPr>
                      <a:r>
                        <a:rPr lang="ru-RU" sz="2000" b="0" kern="1200">
                          <a:solidFill>
                            <a:schemeClr val="tx1"/>
                          </a:solidFill>
                          <a:effectLst/>
                          <a:latin typeface="Times New Roman" panose="02020603050405020304" pitchFamily="18" charset="0"/>
                          <a:ea typeface="+mn-ea"/>
                          <a:cs typeface="Times New Roman" panose="02020603050405020304" pitchFamily="18" charset="0"/>
                        </a:rPr>
                        <a:t>Перинео- ,эпизиотомия</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64 – 1,5%</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a:solidFill>
                            <a:schemeClr val="tx1"/>
                          </a:solidFill>
                          <a:effectLst/>
                          <a:latin typeface="Times New Roman" panose="02020603050405020304" pitchFamily="18" charset="0"/>
                          <a:ea typeface="+mn-ea"/>
                          <a:cs typeface="Times New Roman" panose="02020603050405020304" pitchFamily="18" charset="0"/>
                        </a:rPr>
                        <a:t>23 – 0,5%</a:t>
                      </a: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latinLnBrk="0" hangingPunct="1">
                        <a:lnSpc>
                          <a:spcPct val="115000"/>
                        </a:lnSpc>
                        <a:spcAft>
                          <a:spcPts val="0"/>
                        </a:spcAft>
                      </a:pPr>
                      <a:r>
                        <a:rPr lang="ru-RU" sz="2000" b="0" kern="1200" dirty="0" smtClean="0">
                          <a:solidFill>
                            <a:schemeClr val="tx1"/>
                          </a:solidFill>
                          <a:effectLst/>
                          <a:latin typeface="Times New Roman" panose="02020603050405020304" pitchFamily="18" charset="0"/>
                          <a:ea typeface="+mn-ea"/>
                          <a:cs typeface="Times New Roman" panose="02020603050405020304" pitchFamily="18" charset="0"/>
                        </a:rPr>
                        <a:t>5 – 0,10%</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39159089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900830" y="666157"/>
            <a:ext cx="10515600" cy="624024"/>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Гипертензия беременных</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625419459"/>
              </p:ext>
            </p:extLst>
          </p:nvPr>
        </p:nvGraphicFramePr>
        <p:xfrm>
          <a:off x="2616894" y="2366998"/>
          <a:ext cx="7879915" cy="3352495"/>
        </p:xfrm>
        <a:graphic>
          <a:graphicData uri="http://schemas.openxmlformats.org/drawingml/2006/table">
            <a:tbl>
              <a:tblPr/>
              <a:tblGrid>
                <a:gridCol w="2200697"/>
                <a:gridCol w="780892"/>
                <a:gridCol w="993863"/>
                <a:gridCol w="1135844"/>
                <a:gridCol w="922873"/>
                <a:gridCol w="922873"/>
                <a:gridCol w="922873"/>
              </a:tblGrid>
              <a:tr h="426306">
                <a:tc rowSpan="2">
                  <a:txBody>
                    <a:bodyPr/>
                    <a:lstStyle/>
                    <a:p>
                      <a:pPr>
                        <a:spcAft>
                          <a:spcPts val="0"/>
                        </a:spcAft>
                      </a:pPr>
                      <a:endParaRPr lang="en-US"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2014г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2015</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2016 г</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5869">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smtClean="0">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a:t>
                      </a:r>
                      <a:endParaRPr lang="ru-RU" sz="2400" b="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18681">
                <a:tc>
                  <a:txBody>
                    <a:bodyPr/>
                    <a:lstStyle/>
                    <a:p>
                      <a:pPr>
                        <a:spcAft>
                          <a:spcPts val="0"/>
                        </a:spcAft>
                      </a:pPr>
                      <a:r>
                        <a:rPr lang="ru-RU" sz="2400" b="0">
                          <a:latin typeface="Times New Roman"/>
                          <a:ea typeface="Times New Roman"/>
                          <a:cs typeface="Times New Roman"/>
                        </a:rPr>
                        <a:t>Всего преэклампсии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151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147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2,23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00833">
                <a:tc>
                  <a:txBody>
                    <a:bodyPr/>
                    <a:lstStyle/>
                    <a:p>
                      <a:pPr>
                        <a:spcAft>
                          <a:spcPts val="0"/>
                        </a:spcAft>
                      </a:pPr>
                      <a:r>
                        <a:rPr lang="en-US" sz="2400" b="0">
                          <a:latin typeface="Times New Roman"/>
                          <a:ea typeface="Times New Roman"/>
                          <a:cs typeface="Times New Roman"/>
                        </a:rPr>
                        <a:t> </a:t>
                      </a:r>
                      <a:r>
                        <a:rPr lang="ru-RU" sz="2400" b="0">
                          <a:latin typeface="Times New Roman"/>
                          <a:ea typeface="Times New Roman"/>
                          <a:cs typeface="Times New Roman"/>
                        </a:rPr>
                        <a:t>Легкой  степени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143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136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25676">
                <a:tc>
                  <a:txBody>
                    <a:bodyPr/>
                    <a:lstStyle/>
                    <a:p>
                      <a:pPr>
                        <a:spcAft>
                          <a:spcPts val="0"/>
                        </a:spcAft>
                      </a:pPr>
                      <a:r>
                        <a:rPr lang="ru-RU" sz="2400" b="0">
                          <a:latin typeface="Times New Roman"/>
                          <a:ea typeface="Times New Roman"/>
                          <a:cs typeface="Times New Roman"/>
                        </a:rPr>
                        <a:t>Тяжелой  степени</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8</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10645">
                <a:tc>
                  <a:txBody>
                    <a:bodyPr/>
                    <a:lstStyle/>
                    <a:p>
                      <a:pPr>
                        <a:spcAft>
                          <a:spcPts val="0"/>
                        </a:spcAft>
                      </a:pPr>
                      <a:r>
                        <a:rPr lang="ru-RU" sz="2400" b="0" dirty="0">
                          <a:latin typeface="Times New Roman"/>
                          <a:ea typeface="Times New Roman"/>
                          <a:cs typeface="Times New Roman"/>
                        </a:rPr>
                        <a:t>Эклампсия</a:t>
                      </a: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0,03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4924420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4"/>
          <p:cNvSpPr txBox="1">
            <a:spLocks noChangeArrowheads="1"/>
          </p:cNvSpPr>
          <p:nvPr/>
        </p:nvSpPr>
        <p:spPr bwMode="auto">
          <a:xfrm>
            <a:off x="2762948" y="1162572"/>
            <a:ext cx="6916738" cy="707886"/>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4000" dirty="0" smtClean="0">
                <a:latin typeface="Times New Roman" pitchFamily="18" charset="0"/>
                <a:cs typeface="Times New Roman" pitchFamily="18" charset="0"/>
              </a:rPr>
              <a:t>Аккредитация</a:t>
            </a:r>
            <a:endParaRPr lang="ru-RU" sz="4000" dirty="0">
              <a:latin typeface="Times New Roman" pitchFamily="18" charset="0"/>
              <a:cs typeface="Times New Roman" pitchFamily="18" charset="0"/>
            </a:endParaRPr>
          </a:p>
        </p:txBody>
      </p:sp>
      <p:sp>
        <p:nvSpPr>
          <p:cNvPr id="7" name="Прямоугольник 7"/>
          <p:cNvSpPr>
            <a:spLocks noChangeArrowheads="1"/>
          </p:cNvSpPr>
          <p:nvPr/>
        </p:nvSpPr>
        <p:spPr bwMode="auto">
          <a:xfrm>
            <a:off x="2762948" y="2601092"/>
            <a:ext cx="6916738" cy="2062103"/>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u-RU" sz="3200" b="1" i="1" dirty="0" smtClean="0">
                <a:latin typeface="Times New Roman" pitchFamily="18" charset="0"/>
                <a:cs typeface="Times New Roman" pitchFamily="18" charset="0"/>
              </a:rPr>
              <a:t>Приказ  </a:t>
            </a:r>
            <a:r>
              <a:rPr lang="ru-RU" sz="3200" b="1" i="1" dirty="0">
                <a:latin typeface="Times New Roman" pitchFamily="18" charset="0"/>
                <a:cs typeface="Times New Roman" pitchFamily="18" charset="0"/>
              </a:rPr>
              <a:t>№773</a:t>
            </a:r>
            <a:endParaRPr lang="en-US" sz="3200" b="1" i="1" dirty="0">
              <a:latin typeface="Times New Roman" pitchFamily="18" charset="0"/>
              <a:cs typeface="Times New Roman" pitchFamily="18" charset="0"/>
            </a:endParaRPr>
          </a:p>
          <a:p>
            <a:pPr algn="ctr"/>
            <a:r>
              <a:rPr lang="ru-RU" sz="3200" b="1" i="1" dirty="0" smtClean="0">
                <a:latin typeface="Times New Roman" pitchFamily="18" charset="0"/>
                <a:cs typeface="Times New Roman" pitchFamily="18" charset="0"/>
              </a:rPr>
              <a:t>от  19.11.2014г   </a:t>
            </a:r>
          </a:p>
          <a:p>
            <a:pPr algn="ctr"/>
            <a:r>
              <a:rPr lang="ru-RU" sz="3200" b="1" i="1" dirty="0" smtClean="0">
                <a:latin typeface="Times New Roman" pitchFamily="18" charset="0"/>
                <a:cs typeface="Times New Roman" pitchFamily="18" charset="0"/>
              </a:rPr>
              <a:t>родильный  дом №4  </a:t>
            </a:r>
            <a:r>
              <a:rPr lang="ru-RU" sz="3200" b="1" i="1" dirty="0">
                <a:latin typeface="Times New Roman" pitchFamily="18" charset="0"/>
                <a:cs typeface="Times New Roman" pitchFamily="18" charset="0"/>
              </a:rPr>
              <a:t>прошел </a:t>
            </a:r>
            <a:r>
              <a:rPr lang="ru-RU" sz="3200" b="1" i="1" dirty="0" smtClean="0">
                <a:latin typeface="Times New Roman" pitchFamily="18" charset="0"/>
                <a:cs typeface="Times New Roman" pitchFamily="18" charset="0"/>
              </a:rPr>
              <a:t>  аккредитацию </a:t>
            </a:r>
            <a:r>
              <a:rPr lang="ru-RU" sz="3200" b="1" i="1" dirty="0">
                <a:latin typeface="Times New Roman" pitchFamily="18" charset="0"/>
                <a:cs typeface="Times New Roman" pitchFamily="18" charset="0"/>
              </a:rPr>
              <a:t>сроком на </a:t>
            </a:r>
            <a:r>
              <a:rPr lang="ru-RU" sz="3200" b="1" i="1" dirty="0" smtClean="0">
                <a:latin typeface="Times New Roman" pitchFamily="18" charset="0"/>
                <a:cs typeface="Times New Roman" pitchFamily="18" charset="0"/>
              </a:rPr>
              <a:t>2 года</a:t>
            </a:r>
          </a:p>
        </p:txBody>
      </p:sp>
    </p:spTree>
    <p:extLst>
      <p:ext uri="{BB962C8B-B14F-4D97-AF65-F5344CB8AC3E}">
        <p14:creationId xmlns:p14="http://schemas.microsoft.com/office/powerpoint/2010/main" val="189510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708773"/>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Кровотечение</a:t>
            </a:r>
          </a:p>
        </p:txBody>
      </p:sp>
      <p:graphicFrame>
        <p:nvGraphicFramePr>
          <p:cNvPr id="7" name="Объект 6"/>
          <p:cNvGraphicFramePr>
            <a:graphicFrameLocks noGrp="1"/>
          </p:cNvGraphicFramePr>
          <p:nvPr>
            <p:ph idx="1"/>
            <p:extLst>
              <p:ext uri="{D42A27DB-BD31-4B8C-83A1-F6EECF244321}">
                <p14:modId xmlns:p14="http://schemas.microsoft.com/office/powerpoint/2010/main" val="2232558133"/>
              </p:ext>
            </p:extLst>
          </p:nvPr>
        </p:nvGraphicFramePr>
        <p:xfrm>
          <a:off x="838199" y="1311216"/>
          <a:ext cx="10515600" cy="5257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324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1" dur="500"/>
                                        <p:tgtEl>
                                          <p:spTgt spid="7">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15" dur="500"/>
                                        <p:tgtEl>
                                          <p:spTgt spid="7">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19" dur="500"/>
                                        <p:tgtEl>
                                          <p:spTgt spid="7">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23" dur="500"/>
                                        <p:tgtEl>
                                          <p:spTgt spid="7">
                                            <p:graphicEl>
                                              <a:chart seriesIdx="0"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27" dur="500"/>
                                        <p:tgtEl>
                                          <p:spTgt spid="7">
                                            <p:graphicEl>
                                              <a:chart seriesIdx="1"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32" dur="500"/>
                                        <p:tgtEl>
                                          <p:spTgt spid="7">
                                            <p:graphicEl>
                                              <a:chart seriesIdx="0"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37" dur="500"/>
                                        <p:tgtEl>
                                          <p:spTgt spid="7">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Chart bld="categoryEl"/>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274638"/>
            <a:ext cx="10515600" cy="708773"/>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Кровотечение</a:t>
            </a:r>
          </a:p>
        </p:txBody>
      </p:sp>
      <p:graphicFrame>
        <p:nvGraphicFramePr>
          <p:cNvPr id="4" name="Таблица 3"/>
          <p:cNvGraphicFramePr>
            <a:graphicFrameLocks noGrp="1"/>
          </p:cNvGraphicFramePr>
          <p:nvPr>
            <p:extLst>
              <p:ext uri="{D42A27DB-BD31-4B8C-83A1-F6EECF244321}">
                <p14:modId xmlns:p14="http://schemas.microsoft.com/office/powerpoint/2010/main" val="3621266705"/>
              </p:ext>
            </p:extLst>
          </p:nvPr>
        </p:nvGraphicFramePr>
        <p:xfrm>
          <a:off x="1486524" y="1448105"/>
          <a:ext cx="9218950" cy="4358672"/>
        </p:xfrm>
        <a:graphic>
          <a:graphicData uri="http://schemas.openxmlformats.org/drawingml/2006/table">
            <a:tbl>
              <a:tblPr firstRow="1" firstCol="1" bandRow="1" bandCol="1">
                <a:tableStyleId>{5C22544A-7EE6-4342-B048-85BDC9FD1C3A}</a:tableStyleId>
              </a:tblPr>
              <a:tblGrid>
                <a:gridCol w="4392117"/>
                <a:gridCol w="2368446"/>
                <a:gridCol w="2458387"/>
              </a:tblGrid>
              <a:tr h="389246">
                <a:tc>
                  <a:txBody>
                    <a:bodyPr/>
                    <a:lstStyle/>
                    <a:p>
                      <a:pPr>
                        <a:lnSpc>
                          <a:spcPct val="115000"/>
                        </a:lnSpc>
                        <a:spcAft>
                          <a:spcPts val="0"/>
                        </a:spcAft>
                      </a:pPr>
                      <a:r>
                        <a:rPr lang="ru-RU" sz="2000" dirty="0">
                          <a:solidFill>
                            <a:schemeClr val="tx1"/>
                          </a:solidFill>
                          <a:effectLst/>
                          <a:latin typeface="+mn-lt"/>
                        </a:rPr>
                        <a:t> </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2016 год</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dirty="0">
                          <a:solidFill>
                            <a:schemeClr val="tx1"/>
                          </a:solidFill>
                          <a:effectLst/>
                          <a:latin typeface="+mn-lt"/>
                        </a:rPr>
                        <a:t>2015 год</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Всего</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77 – 1,7%</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47 – 1,11%</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Из них до 1 </a:t>
                      </a:r>
                      <a:r>
                        <a:rPr lang="ru-RU" sz="2000" b="0" dirty="0" err="1">
                          <a:solidFill>
                            <a:schemeClr val="tx1"/>
                          </a:solidFill>
                          <a:effectLst/>
                          <a:latin typeface="+mn-lt"/>
                        </a:rPr>
                        <a:t>го</a:t>
                      </a:r>
                      <a:r>
                        <a:rPr lang="ru-RU" sz="2000" b="0" dirty="0">
                          <a:solidFill>
                            <a:schemeClr val="tx1"/>
                          </a:solidFill>
                          <a:effectLst/>
                          <a:latin typeface="+mn-lt"/>
                        </a:rPr>
                        <a:t> литра </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66 – 1,4%</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41 – 1,01%</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Свыше 1 </a:t>
                      </a:r>
                      <a:r>
                        <a:rPr lang="ru-RU" sz="2000" b="0" dirty="0" err="1">
                          <a:solidFill>
                            <a:schemeClr val="tx1"/>
                          </a:solidFill>
                          <a:effectLst/>
                          <a:latin typeface="+mn-lt"/>
                        </a:rPr>
                        <a:t>го</a:t>
                      </a:r>
                      <a:r>
                        <a:rPr lang="ru-RU" sz="2000" b="0" dirty="0">
                          <a:solidFill>
                            <a:schemeClr val="tx1"/>
                          </a:solidFill>
                          <a:effectLst/>
                          <a:latin typeface="+mn-lt"/>
                        </a:rPr>
                        <a:t> литра</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11 – 0,3%</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6 – 0,1%</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a:solidFill>
                            <a:schemeClr val="tx1"/>
                          </a:solidFill>
                          <a:effectLst/>
                          <a:latin typeface="+mn-lt"/>
                        </a:rPr>
                        <a:t>ПОНРП</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40 – 0,9%</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21 – 0,5%</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0"/>
                        </a:spcAft>
                      </a:pPr>
                      <a:r>
                        <a:rPr lang="ru-RU" sz="2000" b="0" dirty="0" err="1">
                          <a:solidFill>
                            <a:schemeClr val="tx1"/>
                          </a:solidFill>
                          <a:effectLst/>
                          <a:latin typeface="+mn-lt"/>
                        </a:rPr>
                        <a:t>Предлежание</a:t>
                      </a:r>
                      <a:r>
                        <a:rPr lang="ru-RU" sz="2000" b="0" dirty="0">
                          <a:solidFill>
                            <a:schemeClr val="tx1"/>
                          </a:solidFill>
                          <a:effectLst/>
                          <a:latin typeface="+mn-lt"/>
                        </a:rPr>
                        <a:t>  плаценты</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 – 0,02%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08734">
                <a:tc>
                  <a:txBody>
                    <a:bodyPr/>
                    <a:lstStyle/>
                    <a:p>
                      <a:pPr>
                        <a:lnSpc>
                          <a:spcPct val="115000"/>
                        </a:lnSpc>
                        <a:spcAft>
                          <a:spcPts val="0"/>
                        </a:spcAft>
                      </a:pPr>
                      <a:r>
                        <a:rPr lang="ru-RU" sz="2000" b="0" dirty="0">
                          <a:solidFill>
                            <a:schemeClr val="tx1"/>
                          </a:solidFill>
                          <a:effectLst/>
                          <a:latin typeface="+mn-lt"/>
                        </a:rPr>
                        <a:t>Истинное  приращение  плаценты</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1 – 0,02%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5339">
                <a:tc>
                  <a:txBody>
                    <a:bodyPr/>
                    <a:lstStyle/>
                    <a:p>
                      <a:pPr>
                        <a:lnSpc>
                          <a:spcPct val="115000"/>
                        </a:lnSpc>
                        <a:spcAft>
                          <a:spcPts val="0"/>
                        </a:spcAft>
                      </a:pPr>
                      <a:r>
                        <a:rPr lang="ru-RU" sz="2000" b="0" dirty="0">
                          <a:solidFill>
                            <a:schemeClr val="tx1"/>
                          </a:solidFill>
                          <a:effectLst/>
                          <a:latin typeface="+mn-lt"/>
                        </a:rPr>
                        <a:t>Послеродовые кровотечения</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33 – 0,7%</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0"/>
                        </a:spcAft>
                      </a:pPr>
                      <a:r>
                        <a:rPr lang="ru-RU" sz="2000">
                          <a:solidFill>
                            <a:schemeClr val="tx1"/>
                          </a:solidFill>
                          <a:effectLst/>
                          <a:latin typeface="+mn-lt"/>
                        </a:rPr>
                        <a:t>26 – 0,6%</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1000"/>
                        </a:spcAft>
                      </a:pPr>
                      <a:r>
                        <a:rPr lang="ru-RU" sz="2000" b="0" dirty="0">
                          <a:solidFill>
                            <a:schemeClr val="tx1"/>
                          </a:solidFill>
                          <a:effectLst/>
                          <a:latin typeface="+mn-lt"/>
                        </a:rPr>
                        <a:t>Разрыв матки</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0</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9246">
                <a:tc>
                  <a:txBody>
                    <a:bodyPr/>
                    <a:lstStyle/>
                    <a:p>
                      <a:pPr>
                        <a:lnSpc>
                          <a:spcPct val="115000"/>
                        </a:lnSpc>
                        <a:spcAft>
                          <a:spcPts val="1000"/>
                        </a:spcAft>
                      </a:pPr>
                      <a:r>
                        <a:rPr lang="ru-RU" sz="2000" b="0" dirty="0">
                          <a:solidFill>
                            <a:schemeClr val="tx1"/>
                          </a:solidFill>
                          <a:effectLst/>
                          <a:latin typeface="+mn-lt"/>
                        </a:rPr>
                        <a:t>О-</a:t>
                      </a:r>
                      <a:r>
                        <a:rPr lang="ru-RU" sz="2000" b="0" dirty="0" err="1">
                          <a:solidFill>
                            <a:schemeClr val="tx1"/>
                          </a:solidFill>
                          <a:effectLst/>
                          <a:latin typeface="+mn-lt"/>
                        </a:rPr>
                        <a:t>Лири</a:t>
                      </a:r>
                      <a:r>
                        <a:rPr lang="ru-RU" sz="2000" b="0" dirty="0">
                          <a:solidFill>
                            <a:schemeClr val="tx1"/>
                          </a:solidFill>
                          <a:effectLst/>
                          <a:latin typeface="+mn-lt"/>
                        </a:rPr>
                        <a:t>, Б-Линч</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7 – 0,15%</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5 – 0,12%</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8845">
                <a:tc>
                  <a:txBody>
                    <a:bodyPr/>
                    <a:lstStyle/>
                    <a:p>
                      <a:pPr>
                        <a:lnSpc>
                          <a:spcPct val="115000"/>
                        </a:lnSpc>
                        <a:spcAft>
                          <a:spcPts val="1000"/>
                        </a:spcAft>
                      </a:pPr>
                      <a:r>
                        <a:rPr lang="ru-RU" sz="2000" b="0" dirty="0">
                          <a:solidFill>
                            <a:schemeClr val="tx1"/>
                          </a:solidFill>
                          <a:effectLst/>
                          <a:latin typeface="+mn-lt"/>
                        </a:rPr>
                        <a:t>Позднее послеродовое кровотечение</a:t>
                      </a:r>
                      <a:endParaRPr lang="ru-RU" sz="1600" b="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a:solidFill>
                            <a:schemeClr val="tx1"/>
                          </a:solidFill>
                          <a:effectLst/>
                          <a:latin typeface="+mn-lt"/>
                        </a:rPr>
                        <a:t>2 – 0,04%</a:t>
                      </a:r>
                      <a:endParaRPr lang="ru-RU" sz="160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lnSpc>
                          <a:spcPct val="115000"/>
                        </a:lnSpc>
                        <a:spcAft>
                          <a:spcPts val="1000"/>
                        </a:spcAft>
                      </a:pPr>
                      <a:r>
                        <a:rPr lang="ru-RU" sz="2000" dirty="0">
                          <a:solidFill>
                            <a:schemeClr val="tx1"/>
                          </a:solidFill>
                          <a:effectLst/>
                          <a:latin typeface="+mn-lt"/>
                        </a:rPr>
                        <a:t> </a:t>
                      </a:r>
                      <a:endParaRPr lang="ru-RU" sz="16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110094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Кровотечения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614386885"/>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57914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4" dur="500"/>
                                        <p:tgtEl>
                                          <p:spTgt spid="5">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uiExpand="1">
        <p:bldSub>
          <a:bldChart bld="categoryEl"/>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Grp="1" noChangeArrowheads="1"/>
          </p:cNvSpPr>
          <p:nvPr>
            <p:ph type="title"/>
          </p:nvPr>
        </p:nvSpPr>
        <p:spPr bwMode="auto">
          <a:xfrm>
            <a:off x="838200" y="425575"/>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 Послеродовые кровотечения</a:t>
            </a: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15" name="Объект 14"/>
          <p:cNvGraphicFramePr>
            <a:graphicFrameLocks noGrp="1"/>
          </p:cNvGraphicFramePr>
          <p:nvPr>
            <p:ph idx="1"/>
            <p:extLst>
              <p:ext uri="{D42A27DB-BD31-4B8C-83A1-F6EECF244321}">
                <p14:modId xmlns:p14="http://schemas.microsoft.com/office/powerpoint/2010/main" val="1810704357"/>
              </p:ext>
            </p:extLst>
          </p:nvPr>
        </p:nvGraphicFramePr>
        <p:xfrm>
          <a:off x="838200" y="1010350"/>
          <a:ext cx="10975848" cy="5451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86059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11" dur="500"/>
                                        <p:tgtEl>
                                          <p:spTgt spid="1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5">
                                            <p:graphicEl>
                                              <a:chart seriesIdx="0" categoryIdx="0" bldStep="ptInCategory"/>
                                            </p:graphicEl>
                                          </p:spTgt>
                                        </p:tgtEl>
                                        <p:attrNameLst>
                                          <p:attrName>style.visibility</p:attrName>
                                        </p:attrNameLst>
                                      </p:cBhvr>
                                      <p:to>
                                        <p:strVal val="visible"/>
                                      </p:to>
                                    </p:set>
                                    <p:animEffect transition="in" filter="wipe(down)">
                                      <p:cBhvr>
                                        <p:cTn id="15" dur="500"/>
                                        <p:tgtEl>
                                          <p:spTgt spid="1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5">
                                            <p:graphicEl>
                                              <a:chart seriesIdx="1" categoryIdx="0" bldStep="ptInCategory"/>
                                            </p:graphicEl>
                                          </p:spTgt>
                                        </p:tgtEl>
                                        <p:attrNameLst>
                                          <p:attrName>style.visibility</p:attrName>
                                        </p:attrNameLst>
                                      </p:cBhvr>
                                      <p:to>
                                        <p:strVal val="visible"/>
                                      </p:to>
                                    </p:set>
                                    <p:animEffect transition="in" filter="wipe(down)">
                                      <p:cBhvr>
                                        <p:cTn id="19" dur="500"/>
                                        <p:tgtEl>
                                          <p:spTgt spid="15">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graphicEl>
                                              <a:chart seriesIdx="2" categoryIdx="0" bldStep="ptInCategory"/>
                                            </p:graphicEl>
                                          </p:spTgt>
                                        </p:tgtEl>
                                        <p:attrNameLst>
                                          <p:attrName>style.visibility</p:attrName>
                                        </p:attrNameLst>
                                      </p:cBhvr>
                                      <p:to>
                                        <p:strVal val="visible"/>
                                      </p:to>
                                    </p:set>
                                    <p:animEffect transition="in" filter="wipe(down)">
                                      <p:cBhvr>
                                        <p:cTn id="24" dur="500"/>
                                        <p:tgtEl>
                                          <p:spTgt spid="15">
                                            <p:graphicEl>
                                              <a:chart seriesIdx="2"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5" grpId="0">
        <p:bldSub>
          <a:bldChart bld="category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14" name="Объект 13"/>
          <p:cNvGraphicFramePr>
            <a:graphicFrameLocks noGrp="1"/>
          </p:cNvGraphicFramePr>
          <p:nvPr>
            <p:ph idx="1"/>
            <p:extLst>
              <p:ext uri="{D42A27DB-BD31-4B8C-83A1-F6EECF244321}">
                <p14:modId xmlns:p14="http://schemas.microsoft.com/office/powerpoint/2010/main" val="923000708"/>
              </p:ext>
            </p:extLst>
          </p:nvPr>
        </p:nvGraphicFramePr>
        <p:xfrm>
          <a:off x="838200" y="1820863"/>
          <a:ext cx="10515600" cy="435133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442740" y="815023"/>
            <a:ext cx="5306518" cy="584775"/>
          </a:xfrm>
          <a:prstGeom prst="rect">
            <a:avLst/>
          </a:prstGeom>
          <a:noFill/>
        </p:spPr>
        <p:txBody>
          <a:bodyPr wrap="square" rtlCol="0">
            <a:spAutoFit/>
          </a:bodyPr>
          <a:lstStyle/>
          <a:p>
            <a:pPr algn="ctr">
              <a:spcBef>
                <a:spcPct val="0"/>
              </a:spcBef>
            </a:pPr>
            <a:r>
              <a:rPr lang="ru-RU" sz="3200" b="1" dirty="0" smtClean="0">
                <a:solidFill>
                  <a:srgbClr val="0070C0"/>
                </a:solidFill>
                <a:latin typeface="Times New Roman" panose="02020603050405020304" pitchFamily="18" charset="0"/>
                <a:ea typeface="+mj-ea"/>
                <a:cs typeface="Times New Roman" panose="02020603050405020304" pitchFamily="18" charset="0"/>
              </a:rPr>
              <a:t>Частота кесарево </a:t>
            </a:r>
            <a:r>
              <a:rPr lang="ru-RU" sz="3200" b="1" dirty="0">
                <a:solidFill>
                  <a:srgbClr val="0070C0"/>
                </a:solidFill>
                <a:latin typeface="Times New Roman" panose="02020603050405020304" pitchFamily="18" charset="0"/>
                <a:ea typeface="+mj-ea"/>
                <a:cs typeface="Times New Roman" panose="02020603050405020304" pitchFamily="18" charset="0"/>
              </a:rPr>
              <a:t>сечения</a:t>
            </a:r>
          </a:p>
        </p:txBody>
      </p:sp>
    </p:spTree>
    <p:extLst>
      <p:ext uri="{BB962C8B-B14F-4D97-AF65-F5344CB8AC3E}">
        <p14:creationId xmlns:p14="http://schemas.microsoft.com/office/powerpoint/2010/main" val="2594403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336"/>
            <a:ext cx="10515600" cy="564606"/>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Структурные </a:t>
            </a:r>
            <a:r>
              <a:rPr lang="ru-RU" sz="3200" b="1" dirty="0">
                <a:solidFill>
                  <a:srgbClr val="0070C0"/>
                </a:solidFill>
                <a:latin typeface="Times New Roman" panose="02020603050405020304" pitchFamily="18" charset="0"/>
                <a:cs typeface="Times New Roman" panose="02020603050405020304" pitchFamily="18" charset="0"/>
              </a:rPr>
              <a:t>показатели к кесарево сечению.               </a:t>
            </a:r>
          </a:p>
        </p:txBody>
      </p:sp>
      <p:graphicFrame>
        <p:nvGraphicFramePr>
          <p:cNvPr id="12" name="Объект 11"/>
          <p:cNvGraphicFramePr>
            <a:graphicFrameLocks noGrp="1"/>
          </p:cNvGraphicFramePr>
          <p:nvPr>
            <p:ph idx="1"/>
            <p:extLst>
              <p:ext uri="{D42A27DB-BD31-4B8C-83A1-F6EECF244321}">
                <p14:modId xmlns:p14="http://schemas.microsoft.com/office/powerpoint/2010/main" val="290448437"/>
              </p:ext>
            </p:extLst>
          </p:nvPr>
        </p:nvGraphicFramePr>
        <p:xfrm>
          <a:off x="440871" y="725722"/>
          <a:ext cx="11388268" cy="5832051"/>
        </p:xfrm>
        <a:graphic>
          <a:graphicData uri="http://schemas.openxmlformats.org/drawingml/2006/table">
            <a:tbl>
              <a:tblPr firstRow="1" firstCol="1" lastRow="1" lastCol="1" bandRow="1" bandCol="1">
                <a:tableStyleId>{5C22544A-7EE6-4342-B048-85BDC9FD1C3A}</a:tableStyleId>
              </a:tblPr>
              <a:tblGrid>
                <a:gridCol w="825735"/>
                <a:gridCol w="3401248"/>
                <a:gridCol w="1216579"/>
                <a:gridCol w="882127"/>
                <a:gridCol w="1344706"/>
                <a:gridCol w="1000461"/>
                <a:gridCol w="1506071"/>
                <a:gridCol w="1211341"/>
              </a:tblGrid>
              <a:tr h="438996">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Показания</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err="1">
                          <a:solidFill>
                            <a:schemeClr val="tx1"/>
                          </a:solidFill>
                          <a:effectLst/>
                          <a:latin typeface="Times New Roman" panose="02020603050405020304" pitchFamily="18" charset="0"/>
                          <a:cs typeface="Times New Roman" panose="02020603050405020304" pitchFamily="18" charset="0"/>
                        </a:rPr>
                        <a:t>Абс</a:t>
                      </a:r>
                      <a:r>
                        <a:rPr lang="ru-RU" sz="1800" b="0" u="none" strike="noStrike" dirty="0">
                          <a:solidFill>
                            <a:schemeClr val="tx1"/>
                          </a:solidFill>
                          <a:effectLst/>
                          <a:latin typeface="Times New Roman" panose="02020603050405020304" pitchFamily="18" charset="0"/>
                          <a:cs typeface="Times New Roman" panose="02020603050405020304" pitchFamily="18" charset="0"/>
                        </a:rPr>
                        <a:t>. 2014г.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err="1">
                          <a:solidFill>
                            <a:schemeClr val="tx1"/>
                          </a:solidFill>
                          <a:effectLst/>
                          <a:latin typeface="Times New Roman" panose="02020603050405020304" pitchFamily="18" charset="0"/>
                          <a:cs typeface="Times New Roman" panose="02020603050405020304" pitchFamily="18" charset="0"/>
                        </a:rPr>
                        <a:t>Абс</a:t>
                      </a:r>
                      <a:r>
                        <a:rPr lang="ru-RU" sz="1800" b="0" u="none" strike="noStrike" dirty="0">
                          <a:solidFill>
                            <a:schemeClr val="tx1"/>
                          </a:solidFill>
                          <a:effectLst/>
                          <a:latin typeface="Times New Roman" panose="02020603050405020304" pitchFamily="18" charset="0"/>
                          <a:cs typeface="Times New Roman" panose="02020603050405020304" pitchFamily="18" charset="0"/>
                        </a:rPr>
                        <a:t> 2015г.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err="1" smtClean="0">
                          <a:solidFill>
                            <a:schemeClr val="tx1"/>
                          </a:solidFill>
                          <a:effectLst/>
                          <a:latin typeface="Times New Roman" panose="02020603050405020304" pitchFamily="18" charset="0"/>
                          <a:cs typeface="Times New Roman" panose="02020603050405020304" pitchFamily="18" charset="0"/>
                        </a:rPr>
                        <a:t>Абс</a:t>
                      </a: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 2016г.</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Рубец на матке</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39,2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368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47,4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457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51,2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Тазовое предл.</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132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15,8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102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11,4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Угрожающее состояние плода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75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8,4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Клинический узкий таз.</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З. асинклитизм.</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Слабость Р.Д.</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3,5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Отслойка плаценты.</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dirty="0" err="1" smtClean="0">
                          <a:solidFill>
                            <a:schemeClr val="tx1"/>
                          </a:solidFill>
                          <a:effectLst/>
                          <a:latin typeface="Times New Roman" panose="02020603050405020304" pitchFamily="18" charset="0"/>
                          <a:cs typeface="Times New Roman" panose="02020603050405020304" pitchFamily="18" charset="0"/>
                        </a:rPr>
                        <a:t>Безэф</a:t>
                      </a:r>
                      <a:r>
                        <a:rPr lang="ru-RU" sz="1800" b="0" u="none" strike="noStrike" dirty="0">
                          <a:solidFill>
                            <a:schemeClr val="tx1"/>
                          </a:solidFill>
                          <a:effectLst/>
                          <a:latin typeface="Times New Roman" panose="02020603050405020304" pitchFamily="18" charset="0"/>
                          <a:cs typeface="Times New Roman" panose="02020603050405020304" pitchFamily="18" charset="0"/>
                        </a:rPr>
                        <a:t>. </a:t>
                      </a:r>
                      <a:r>
                        <a:rPr lang="ru-RU" sz="1800" b="0" u="none" strike="noStrike" dirty="0" err="1">
                          <a:solidFill>
                            <a:schemeClr val="tx1"/>
                          </a:solidFill>
                          <a:effectLst/>
                          <a:latin typeface="Times New Roman" panose="02020603050405020304" pitchFamily="18" charset="0"/>
                          <a:cs typeface="Times New Roman" panose="02020603050405020304" pitchFamily="18" charset="0"/>
                        </a:rPr>
                        <a:t>Родовозб</a:t>
                      </a:r>
                      <a:r>
                        <a:rPr lang="ru-RU" sz="1800" b="0" u="none" strike="noStrike" dirty="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Неправильное положение плода .</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Гестоз</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Крупный плод</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Рубцовые изм. ш/м.</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Патология зрения.</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1,0</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В 20</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0,4</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6</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0,7</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Многоплодие.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0,3</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 1 </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0,1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0,1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Прочие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118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14,1</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102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13,1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1,3</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Плановые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536</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64,2</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438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56,4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468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52,5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Экстренные.</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299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35,8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338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43,5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424</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47,5</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r h="283222">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19</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l" fontAlgn="ctr"/>
                      <a:r>
                        <a:rPr lang="ru-RU" sz="1800" b="0" u="none" strike="noStrike">
                          <a:solidFill>
                            <a:schemeClr val="tx1"/>
                          </a:solidFill>
                          <a:effectLst/>
                          <a:latin typeface="Times New Roman" panose="02020603050405020304" pitchFamily="18" charset="0"/>
                          <a:cs typeface="Times New Roman" panose="02020603050405020304" pitchFamily="18" charset="0"/>
                        </a:rPr>
                        <a:t>Всего кесарево сечения</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835</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18,8</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a:solidFill>
                            <a:schemeClr val="tx1"/>
                          </a:solidFill>
                          <a:effectLst/>
                          <a:latin typeface="Times New Roman" panose="02020603050405020304" pitchFamily="18" charset="0"/>
                          <a:cs typeface="Times New Roman" panose="02020603050405020304" pitchFamily="18" charset="0"/>
                        </a:rPr>
                        <a:t>777</a:t>
                      </a:r>
                      <a:endParaRPr lang="ru-RU"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17,9</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892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18,8</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gradFill>
                      <a:gsLst>
                        <a:gs pos="20000">
                          <a:srgbClr val="FFFFFF"/>
                        </a:gs>
                        <a:gs pos="0">
                          <a:schemeClr val="accent1">
                            <a:lumMod val="0"/>
                            <a:lumOff val="100000"/>
                          </a:schemeClr>
                        </a:gs>
                        <a:gs pos="29000">
                          <a:schemeClr val="accent1">
                            <a:lumMod val="0"/>
                            <a:lumOff val="100000"/>
                          </a:schemeClr>
                        </a:gs>
                        <a:gs pos="73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073816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9" name="Объект 8"/>
          <p:cNvGraphicFramePr>
            <a:graphicFrameLocks noGrp="1"/>
          </p:cNvGraphicFramePr>
          <p:nvPr>
            <p:ph idx="1"/>
            <p:extLst>
              <p:ext uri="{D42A27DB-BD31-4B8C-83A1-F6EECF244321}">
                <p14:modId xmlns:p14="http://schemas.microsoft.com/office/powerpoint/2010/main" val="962705418"/>
              </p:ext>
            </p:extLst>
          </p:nvPr>
        </p:nvGraphicFramePr>
        <p:xfrm>
          <a:off x="838200" y="666975"/>
          <a:ext cx="10515600" cy="5884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2755422"/>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824162"/>
            <a:ext cx="10515600" cy="443819"/>
          </a:xfrm>
        </p:spPr>
        <p:txBody>
          <a:bodyPr vert="horz" lIns="91440" tIns="45720" rIns="91440" bIns="45720" rtlCol="0" anchor="ctr">
            <a:noAutofit/>
          </a:bodyPr>
          <a:lstStyle/>
          <a:p>
            <a:pPr algn="ctr"/>
            <a:r>
              <a:rPr lang="ru-RU" sz="3200" b="1" dirty="0" err="1">
                <a:solidFill>
                  <a:srgbClr val="0070C0"/>
                </a:solidFill>
                <a:latin typeface="Times New Roman" panose="02020603050405020304" pitchFamily="18" charset="0"/>
                <a:cs typeface="Times New Roman" panose="02020603050405020304" pitchFamily="18" charset="0"/>
              </a:rPr>
              <a:t>Трансфузионная</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smtClean="0">
                <a:solidFill>
                  <a:srgbClr val="0070C0"/>
                </a:solidFill>
                <a:latin typeface="Times New Roman" panose="02020603050405020304" pitchFamily="18" charset="0"/>
                <a:cs typeface="Times New Roman" panose="02020603050405020304" pitchFamily="18" charset="0"/>
              </a:rPr>
              <a:t>активность</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3"/>
          <p:cNvGraphicFramePr>
            <a:graphicFrameLocks noGrp="1"/>
          </p:cNvGraphicFramePr>
          <p:nvPr>
            <p:ph idx="1"/>
            <p:extLst>
              <p:ext uri="{D42A27DB-BD31-4B8C-83A1-F6EECF244321}">
                <p14:modId xmlns:p14="http://schemas.microsoft.com/office/powerpoint/2010/main" val="794005916"/>
              </p:ext>
            </p:extLst>
          </p:nvPr>
        </p:nvGraphicFramePr>
        <p:xfrm>
          <a:off x="1922107" y="2208084"/>
          <a:ext cx="8055428" cy="3572540"/>
        </p:xfrm>
        <a:graphic>
          <a:graphicData uri="http://schemas.openxmlformats.org/drawingml/2006/table">
            <a:tbl>
              <a:tblPr firstRow="1" firstCol="1" bandRow="1" bandCol="1">
                <a:tableStyleId>{2D5ABB26-0587-4C30-8999-92F81FD0307C}</a:tableStyleId>
              </a:tblPr>
              <a:tblGrid>
                <a:gridCol w="1610917"/>
                <a:gridCol w="1610917"/>
                <a:gridCol w="1610917"/>
                <a:gridCol w="1610917"/>
                <a:gridCol w="1611760"/>
              </a:tblGrid>
              <a:tr h="1227137">
                <a:tc>
                  <a:txBody>
                    <a:bodyPr/>
                    <a:lstStyle/>
                    <a:p>
                      <a:pPr marL="0" algn="ctr" defTabSz="914400" rtl="0" eaLnBrk="1" latinLnBrk="0" hangingPunct="1">
                        <a:spcAft>
                          <a:spcPts val="0"/>
                        </a:spcAft>
                      </a:pPr>
                      <a:r>
                        <a:rPr lang="ru-RU" sz="2000" kern="1200" dirty="0">
                          <a:effectLst/>
                          <a:latin typeface="Times New Roman" panose="02020603050405020304" pitchFamily="18" charset="0"/>
                          <a:cs typeface="Times New Roman" panose="02020603050405020304" pitchFamily="18" charset="0"/>
                        </a:rPr>
                        <a:t>год</a:t>
                      </a:r>
                      <a:endParaRPr lang="ru-RU" sz="20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Количество родов</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Количество реципиентов</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Расход СЗП</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a:effectLst/>
                          <a:latin typeface="Times New Roman" panose="02020603050405020304" pitchFamily="18" charset="0"/>
                          <a:cs typeface="Times New Roman" panose="02020603050405020304" pitchFamily="18" charset="0"/>
                        </a:rPr>
                        <a:t>Расход Э.М.</a:t>
                      </a:r>
                      <a:endParaRPr lang="ru-RU" sz="16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2014г. </a:t>
                      </a:r>
                      <a:endParaRPr lang="ru-RU" sz="1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4431</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a:effectLst/>
                          <a:latin typeface="Times New Roman" panose="02020603050405020304" pitchFamily="18" charset="0"/>
                          <a:cs typeface="Times New Roman" panose="02020603050405020304" pitchFamily="18" charset="0"/>
                        </a:rPr>
                        <a:t>16</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42 доз «12090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20 доз  «8310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2015г</a:t>
                      </a:r>
                      <a:r>
                        <a:rPr lang="ru-RU" sz="2000" dirty="0">
                          <a:effectLst/>
                          <a:latin typeface="Times New Roman" panose="02020603050405020304" pitchFamily="18" charset="0"/>
                          <a:cs typeface="Times New Roman" panose="02020603050405020304" pitchFamily="18" charset="0"/>
                        </a:rPr>
                        <a:t>. </a:t>
                      </a:r>
                      <a:endParaRPr lang="ru-RU" sz="18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4335</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2000" dirty="0" smtClean="0">
                          <a:effectLst/>
                          <a:latin typeface="Times New Roman" panose="02020603050405020304" pitchFamily="18" charset="0"/>
                          <a:cs typeface="Times New Roman" panose="02020603050405020304" pitchFamily="18" charset="0"/>
                        </a:rPr>
                        <a:t>29</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cs typeface="Times New Roman" panose="02020603050405020304" pitchFamily="18" charset="0"/>
                        </a:rPr>
                        <a:t>61 доз  «15300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cs typeface="Times New Roman" panose="02020603050405020304" pitchFamily="18" charset="0"/>
                        </a:rPr>
                        <a:t>49 доз  «18190 мл »</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r h="781801">
                <a:tc>
                  <a:txBody>
                    <a:bodyPr/>
                    <a:lstStyle/>
                    <a:p>
                      <a:pPr marL="90170" algn="ctr">
                        <a:spcAft>
                          <a:spcPts val="0"/>
                        </a:spcAft>
                      </a:pPr>
                      <a:r>
                        <a:rPr lang="ru-RU" sz="1800" dirty="0" smtClean="0">
                          <a:solidFill>
                            <a:schemeClr val="tx1"/>
                          </a:solidFill>
                          <a:effectLst/>
                          <a:latin typeface="Times New Roman" panose="02020603050405020304" pitchFamily="18" charset="0"/>
                          <a:ea typeface="Times New Roman"/>
                          <a:cs typeface="Times New Roman" panose="02020603050405020304" pitchFamily="18" charset="0"/>
                        </a:rPr>
                        <a:t>2016 г.</a:t>
                      </a:r>
                      <a:endParaRPr lang="ru-RU"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4755</a:t>
                      </a: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28</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64 доз</a:t>
                      </a:r>
                    </a:p>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«15960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c>
                  <a:txBody>
                    <a:bodyPr/>
                    <a:lstStyle/>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64 доз</a:t>
                      </a:r>
                    </a:p>
                    <a:p>
                      <a:pPr marL="90170" algn="ctr">
                        <a:spcAft>
                          <a:spcPts val="0"/>
                        </a:spcAft>
                      </a:pPr>
                      <a:r>
                        <a:rPr lang="ru-RU" sz="1800" dirty="0" smtClean="0">
                          <a:effectLst/>
                          <a:latin typeface="Times New Roman" panose="02020603050405020304" pitchFamily="18" charset="0"/>
                          <a:ea typeface="Times New Roman"/>
                          <a:cs typeface="Times New Roman" panose="02020603050405020304" pitchFamily="18" charset="0"/>
                        </a:rPr>
                        <a:t>«22110 мл»</a:t>
                      </a:r>
                      <a:endParaRPr lang="ru-RU" sz="18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0">
                          <a:srgbClr val="92BCE3"/>
                        </a:gs>
                        <a:gs pos="60000">
                          <a:srgbClr val="7EB0DE"/>
                        </a:gs>
                        <a:gs pos="100000">
                          <a:schemeClr val="accent1">
                            <a:lumMod val="45000"/>
                            <a:lumOff val="55000"/>
                          </a:schemeClr>
                        </a:gs>
                        <a:gs pos="28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298172798"/>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614254"/>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Регионарная анестезия </a:t>
            </a:r>
            <a:r>
              <a:rPr lang="ru-RU" sz="3600" b="1" dirty="0" smtClean="0">
                <a:solidFill>
                  <a:srgbClr val="0070C0"/>
                </a:solidFill>
                <a:latin typeface="Times New Roman" panose="02020603050405020304" pitchFamily="18" charset="0"/>
                <a:cs typeface="Times New Roman" panose="02020603050405020304" pitchFamily="18" charset="0"/>
              </a:rPr>
              <a:t>96%</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2020942310"/>
              </p:ext>
            </p:extLst>
          </p:nvPr>
        </p:nvGraphicFramePr>
        <p:xfrm>
          <a:off x="838200" y="1420243"/>
          <a:ext cx="10515600" cy="5054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12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3" dur="500"/>
                                        <p:tgtEl>
                                          <p:spTgt spid="5">
                                            <p:graphicEl>
                                              <a:chart seriesIdx="1"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7" dur="500"/>
                                        <p:tgtEl>
                                          <p:spTgt spid="5">
                                            <p:graphicEl>
                                              <a:chart seriesIdx="0" categoryIdx="2"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1" dur="500"/>
                                        <p:tgtEl>
                                          <p:spTgt spid="5">
                                            <p:graphicEl>
                                              <a:chart seriesIdx="1"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Структура </a:t>
            </a:r>
            <a:r>
              <a:rPr lang="ru-RU" sz="3200" b="1" dirty="0" err="1" smtClean="0">
                <a:solidFill>
                  <a:srgbClr val="0070C0"/>
                </a:solidFill>
                <a:latin typeface="Times New Roman" panose="02020603050405020304" pitchFamily="18" charset="0"/>
                <a:cs typeface="Times New Roman" panose="02020603050405020304" pitchFamily="18" charset="0"/>
              </a:rPr>
              <a:t>экстрагенитальной</a:t>
            </a:r>
            <a:r>
              <a:rPr lang="ru-RU" sz="3200" b="1" dirty="0" smtClean="0">
                <a:solidFill>
                  <a:srgbClr val="0070C0"/>
                </a:solidFill>
                <a:latin typeface="Times New Roman" panose="02020603050405020304" pitchFamily="18" charset="0"/>
                <a:cs typeface="Times New Roman" panose="02020603050405020304" pitchFamily="18" charset="0"/>
              </a:rPr>
              <a:t> </a:t>
            </a:r>
            <a:r>
              <a:rPr lang="ru-RU" sz="3200" b="1" dirty="0">
                <a:solidFill>
                  <a:srgbClr val="0070C0"/>
                </a:solidFill>
                <a:latin typeface="Times New Roman" panose="02020603050405020304" pitchFamily="18" charset="0"/>
                <a:cs typeface="Times New Roman" panose="02020603050405020304" pitchFamily="18" charset="0"/>
              </a:rPr>
              <a:t>патологии %</a:t>
            </a:r>
          </a:p>
        </p:txBody>
      </p:sp>
      <p:graphicFrame>
        <p:nvGraphicFramePr>
          <p:cNvPr id="9" name="Объект 8"/>
          <p:cNvGraphicFramePr>
            <a:graphicFrameLocks noGrp="1"/>
          </p:cNvGraphicFramePr>
          <p:nvPr>
            <p:ph idx="1"/>
            <p:extLst>
              <p:ext uri="{D42A27DB-BD31-4B8C-83A1-F6EECF244321}">
                <p14:modId xmlns:p14="http://schemas.microsoft.com/office/powerpoint/2010/main" val="1277475690"/>
              </p:ext>
            </p:extLst>
          </p:nvPr>
        </p:nvGraphicFramePr>
        <p:xfrm>
          <a:off x="0" y="1087821"/>
          <a:ext cx="12013324" cy="5659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45133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down)">
                                      <p:cBhvr>
                                        <p:cTn id="11" dur="500"/>
                                        <p:tgtEl>
                                          <p:spTgt spid="9">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wipe(down)">
                                      <p:cBhvr>
                                        <p:cTn id="15" dur="500"/>
                                        <p:tgtEl>
                                          <p:spTgt spid="9">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graphicEl>
                                              <a:chart seriesIdx="1" categoryIdx="0" bldStep="ptInCategory"/>
                                            </p:graphicEl>
                                          </p:spTgt>
                                        </p:tgtEl>
                                        <p:attrNameLst>
                                          <p:attrName>style.visibility</p:attrName>
                                        </p:attrNameLst>
                                      </p:cBhvr>
                                      <p:to>
                                        <p:strVal val="visible"/>
                                      </p:to>
                                    </p:set>
                                    <p:animEffect transition="in" filter="wipe(down)">
                                      <p:cBhvr>
                                        <p:cTn id="19" dur="500"/>
                                        <p:tgtEl>
                                          <p:spTgt spid="9">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graphicEl>
                                              <a:chart seriesIdx="2" categoryIdx="0" bldStep="ptInCategory"/>
                                            </p:graphicEl>
                                          </p:spTgt>
                                        </p:tgtEl>
                                        <p:attrNameLst>
                                          <p:attrName>style.visibility</p:attrName>
                                        </p:attrNameLst>
                                      </p:cBhvr>
                                      <p:to>
                                        <p:strVal val="visible"/>
                                      </p:to>
                                    </p:set>
                                    <p:animEffect transition="in" filter="wipe(down)">
                                      <p:cBhvr>
                                        <p:cTn id="24" dur="500"/>
                                        <p:tgtEl>
                                          <p:spTgt spid="9">
                                            <p:graphicEl>
                                              <a:chart seriesIdx="2" categoryIdx="0" bldStep="ptInCategory"/>
                                            </p:graphicEl>
                                          </p:spTgt>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wipe(down)">
                                      <p:cBhvr>
                                        <p:cTn id="28" dur="500"/>
                                        <p:tgtEl>
                                          <p:spTgt spid="9">
                                            <p:graphicEl>
                                              <a:chart seriesIdx="0" categoryIdx="1" bldStep="ptInCategory"/>
                                            </p:graphicEl>
                                          </p:spTgt>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9">
                                            <p:graphicEl>
                                              <a:chart seriesIdx="1" categoryIdx="1" bldStep="ptInCategory"/>
                                            </p:graphicEl>
                                          </p:spTgt>
                                        </p:tgtEl>
                                        <p:attrNameLst>
                                          <p:attrName>style.visibility</p:attrName>
                                        </p:attrNameLst>
                                      </p:cBhvr>
                                      <p:to>
                                        <p:strVal val="visible"/>
                                      </p:to>
                                    </p:set>
                                    <p:animEffect transition="in" filter="wipe(down)">
                                      <p:cBhvr>
                                        <p:cTn id="32" dur="500"/>
                                        <p:tgtEl>
                                          <p:spTgt spid="9">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graphicEl>
                                              <a:chart seriesIdx="2" categoryIdx="1" bldStep="ptInCategory"/>
                                            </p:graphicEl>
                                          </p:spTgt>
                                        </p:tgtEl>
                                        <p:attrNameLst>
                                          <p:attrName>style.visibility</p:attrName>
                                        </p:attrNameLst>
                                      </p:cBhvr>
                                      <p:to>
                                        <p:strVal val="visible"/>
                                      </p:to>
                                    </p:set>
                                    <p:animEffect transition="in" filter="wipe(down)">
                                      <p:cBhvr>
                                        <p:cTn id="37" dur="500"/>
                                        <p:tgtEl>
                                          <p:spTgt spid="9">
                                            <p:graphicEl>
                                              <a:chart seriesIdx="2" categoryIdx="1" bldStep="ptInCategory"/>
                                            </p:graphic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wipe(down)">
                                      <p:cBhvr>
                                        <p:cTn id="41" dur="500"/>
                                        <p:tgtEl>
                                          <p:spTgt spid="9">
                                            <p:graphicEl>
                                              <a:chart seriesIdx="0" categoryIdx="2" bldStep="ptInCategory"/>
                                            </p:graphicEl>
                                          </p:spTgt>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9">
                                            <p:graphicEl>
                                              <a:chart seriesIdx="1" categoryIdx="2" bldStep="ptInCategory"/>
                                            </p:graphicEl>
                                          </p:spTgt>
                                        </p:tgtEl>
                                        <p:attrNameLst>
                                          <p:attrName>style.visibility</p:attrName>
                                        </p:attrNameLst>
                                      </p:cBhvr>
                                      <p:to>
                                        <p:strVal val="visible"/>
                                      </p:to>
                                    </p:set>
                                    <p:animEffect transition="in" filter="wipe(down)">
                                      <p:cBhvr>
                                        <p:cTn id="45" dur="500"/>
                                        <p:tgtEl>
                                          <p:spTgt spid="9">
                                            <p:graphicEl>
                                              <a:chart seriesIdx="1" categoryIdx="2" bldStep="ptIn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9">
                                            <p:graphicEl>
                                              <a:chart seriesIdx="2" categoryIdx="2" bldStep="ptInCategory"/>
                                            </p:graphicEl>
                                          </p:spTgt>
                                        </p:tgtEl>
                                        <p:attrNameLst>
                                          <p:attrName>style.visibility</p:attrName>
                                        </p:attrNameLst>
                                      </p:cBhvr>
                                      <p:to>
                                        <p:strVal val="visible"/>
                                      </p:to>
                                    </p:set>
                                    <p:animEffect transition="in" filter="wipe(down)">
                                      <p:cBhvr>
                                        <p:cTn id="50" dur="500"/>
                                        <p:tgtEl>
                                          <p:spTgt spid="9">
                                            <p:graphicEl>
                                              <a:chart seriesIdx="2" categoryIdx="2" bldStep="ptInCategory"/>
                                            </p:graphicEl>
                                          </p:spTgt>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wipe(down)">
                                      <p:cBhvr>
                                        <p:cTn id="54" dur="500"/>
                                        <p:tgtEl>
                                          <p:spTgt spid="9">
                                            <p:graphicEl>
                                              <a:chart seriesIdx="0" categoryIdx="3" bldStep="ptInCategory"/>
                                            </p:graphicEl>
                                          </p:spTgt>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9">
                                            <p:graphicEl>
                                              <a:chart seriesIdx="1" categoryIdx="3" bldStep="ptInCategory"/>
                                            </p:graphicEl>
                                          </p:spTgt>
                                        </p:tgtEl>
                                        <p:attrNameLst>
                                          <p:attrName>style.visibility</p:attrName>
                                        </p:attrNameLst>
                                      </p:cBhvr>
                                      <p:to>
                                        <p:strVal val="visible"/>
                                      </p:to>
                                    </p:set>
                                    <p:animEffect transition="in" filter="wipe(down)">
                                      <p:cBhvr>
                                        <p:cTn id="58" dur="500"/>
                                        <p:tgtEl>
                                          <p:spTgt spid="9">
                                            <p:graphicEl>
                                              <a:chart seriesIdx="1" categoryIdx="3" bldStep="ptInCategory"/>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graphicEl>
                                              <a:chart seriesIdx="2" categoryIdx="3" bldStep="ptInCategory"/>
                                            </p:graphicEl>
                                          </p:spTgt>
                                        </p:tgtEl>
                                        <p:attrNameLst>
                                          <p:attrName>style.visibility</p:attrName>
                                        </p:attrNameLst>
                                      </p:cBhvr>
                                      <p:to>
                                        <p:strVal val="visible"/>
                                      </p:to>
                                    </p:set>
                                    <p:animEffect transition="in" filter="wipe(down)">
                                      <p:cBhvr>
                                        <p:cTn id="63" dur="500"/>
                                        <p:tgtEl>
                                          <p:spTgt spid="9">
                                            <p:graphicEl>
                                              <a:chart seriesIdx="2" categoryIdx="3" bldStep="ptInCategory"/>
                                            </p:graphicEl>
                                          </p:spTgt>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9">
                                            <p:graphicEl>
                                              <a:chart seriesIdx="0" categoryIdx="4" bldStep="ptInCategory"/>
                                            </p:graphicEl>
                                          </p:spTgt>
                                        </p:tgtEl>
                                        <p:attrNameLst>
                                          <p:attrName>style.visibility</p:attrName>
                                        </p:attrNameLst>
                                      </p:cBhvr>
                                      <p:to>
                                        <p:strVal val="visible"/>
                                      </p:to>
                                    </p:set>
                                    <p:animEffect transition="in" filter="wipe(down)">
                                      <p:cBhvr>
                                        <p:cTn id="67" dur="500"/>
                                        <p:tgtEl>
                                          <p:spTgt spid="9">
                                            <p:graphicEl>
                                              <a:chart seriesIdx="0" categoryIdx="4" bldStep="ptInCategory"/>
                                            </p:graphicEl>
                                          </p:spTgt>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9">
                                            <p:graphicEl>
                                              <a:chart seriesIdx="1" categoryIdx="4" bldStep="ptInCategory"/>
                                            </p:graphicEl>
                                          </p:spTgt>
                                        </p:tgtEl>
                                        <p:attrNameLst>
                                          <p:attrName>style.visibility</p:attrName>
                                        </p:attrNameLst>
                                      </p:cBhvr>
                                      <p:to>
                                        <p:strVal val="visible"/>
                                      </p:to>
                                    </p:set>
                                    <p:animEffect transition="in" filter="wipe(down)">
                                      <p:cBhvr>
                                        <p:cTn id="71" dur="500"/>
                                        <p:tgtEl>
                                          <p:spTgt spid="9">
                                            <p:graphicEl>
                                              <a:chart seriesIdx="1" categoryIdx="4" bldStep="ptInCategory"/>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9">
                                            <p:graphicEl>
                                              <a:chart seriesIdx="2" categoryIdx="4" bldStep="ptInCategory"/>
                                            </p:graphicEl>
                                          </p:spTgt>
                                        </p:tgtEl>
                                        <p:attrNameLst>
                                          <p:attrName>style.visibility</p:attrName>
                                        </p:attrNameLst>
                                      </p:cBhvr>
                                      <p:to>
                                        <p:strVal val="visible"/>
                                      </p:to>
                                    </p:set>
                                    <p:animEffect transition="in" filter="wipe(down)">
                                      <p:cBhvr>
                                        <p:cTn id="76" dur="500"/>
                                        <p:tgtEl>
                                          <p:spTgt spid="9">
                                            <p:graphicEl>
                                              <a:chart seriesIdx="2"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Sub>
          <a:bldChart bld="category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ГКП на ПХВ «Родильный дом № 4»</a:t>
            </a:r>
          </a:p>
        </p:txBody>
      </p:sp>
      <p:sp>
        <p:nvSpPr>
          <p:cNvPr id="4" name="Прямоугольник 3"/>
          <p:cNvSpPr/>
          <p:nvPr/>
        </p:nvSpPr>
        <p:spPr>
          <a:xfrm>
            <a:off x="3853450" y="1527475"/>
            <a:ext cx="4485736" cy="4801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Коечная </a:t>
            </a:r>
            <a:r>
              <a:rPr lang="ru-RU" sz="2800" dirty="0">
                <a:solidFill>
                  <a:schemeClr val="lt1"/>
                </a:solidFill>
                <a:latin typeface="Times New Roman" pitchFamily="18" charset="0"/>
              </a:rPr>
              <a:t>мощность</a:t>
            </a:r>
            <a:r>
              <a:rPr lang="ru-RU" sz="2400" dirty="0">
                <a:solidFill>
                  <a:schemeClr val="lt1"/>
                </a:solidFill>
                <a:latin typeface="Times New Roman" pitchFamily="18" charset="0"/>
              </a:rPr>
              <a:t> на </a:t>
            </a:r>
            <a:r>
              <a:rPr lang="en-US" sz="2400" dirty="0">
                <a:solidFill>
                  <a:schemeClr val="lt1"/>
                </a:solidFill>
                <a:latin typeface="Times New Roman" pitchFamily="18" charset="0"/>
              </a:rPr>
              <a:t>9</a:t>
            </a:r>
            <a:r>
              <a:rPr lang="ru-RU" sz="2400" dirty="0">
                <a:solidFill>
                  <a:schemeClr val="lt1"/>
                </a:solidFill>
                <a:latin typeface="Times New Roman" pitchFamily="18" charset="0"/>
              </a:rPr>
              <a:t>5 коек:</a:t>
            </a:r>
            <a:endParaRPr lang="en-US" sz="2400" dirty="0">
              <a:solidFill>
                <a:schemeClr val="lt1"/>
              </a:solidFill>
              <a:latin typeface="Times New Roman" pitchFamily="18" charset="0"/>
            </a:endParaRPr>
          </a:p>
        </p:txBody>
      </p:sp>
      <p:sp>
        <p:nvSpPr>
          <p:cNvPr id="5" name="Прямоугольник 4"/>
          <p:cNvSpPr/>
          <p:nvPr/>
        </p:nvSpPr>
        <p:spPr>
          <a:xfrm>
            <a:off x="2956560" y="2095907"/>
            <a:ext cx="6394474" cy="10895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smtClean="0">
                <a:solidFill>
                  <a:schemeClr val="lt1"/>
                </a:solidFill>
                <a:latin typeface="Times New Roman" pitchFamily="18" charset="0"/>
              </a:rPr>
              <a:t>Обслуживал в отчётном периоде беременных</a:t>
            </a:r>
            <a:r>
              <a:rPr lang="ru-RU" sz="2400" dirty="0">
                <a:solidFill>
                  <a:schemeClr val="lt1"/>
                </a:solidFill>
                <a:latin typeface="Times New Roman" pitchFamily="18" charset="0"/>
              </a:rPr>
              <a:t>, рожениц и гинекологических больных из района:</a:t>
            </a:r>
          </a:p>
        </p:txBody>
      </p:sp>
      <p:sp>
        <p:nvSpPr>
          <p:cNvPr id="6" name="Прямоугольник 5"/>
          <p:cNvSpPr/>
          <p:nvPr/>
        </p:nvSpPr>
        <p:spPr>
          <a:xfrm>
            <a:off x="4047694" y="4734600"/>
            <a:ext cx="1414144"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 9</a:t>
            </a:r>
            <a:endParaRPr lang="en-US" sz="2400" dirty="0">
              <a:solidFill>
                <a:schemeClr val="lt1"/>
              </a:solidFill>
              <a:latin typeface="Times New Roman" pitchFamily="18" charset="0"/>
            </a:endParaRPr>
          </a:p>
        </p:txBody>
      </p:sp>
      <p:sp>
        <p:nvSpPr>
          <p:cNvPr id="7" name="Прямоугольник 6"/>
          <p:cNvSpPr/>
          <p:nvPr/>
        </p:nvSpPr>
        <p:spPr>
          <a:xfrm>
            <a:off x="4047697" y="3288136"/>
            <a:ext cx="1414141"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 13</a:t>
            </a:r>
            <a:endParaRPr lang="en-US" sz="2400" dirty="0">
              <a:solidFill>
                <a:schemeClr val="lt1"/>
              </a:solidFill>
              <a:latin typeface="Times New Roman" pitchFamily="18" charset="0"/>
            </a:endParaRPr>
          </a:p>
        </p:txBody>
      </p:sp>
      <p:sp>
        <p:nvSpPr>
          <p:cNvPr id="8" name="Прямоугольник 7"/>
          <p:cNvSpPr/>
          <p:nvPr/>
        </p:nvSpPr>
        <p:spPr>
          <a:xfrm>
            <a:off x="4047697" y="3759800"/>
            <a:ext cx="1414141"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a:solidFill>
                  <a:schemeClr val="lt1"/>
                </a:solidFill>
                <a:latin typeface="Times New Roman" pitchFamily="18" charset="0"/>
              </a:rPr>
              <a:t>ГП № </a:t>
            </a:r>
            <a:r>
              <a:rPr lang="ru-RU" sz="2400" dirty="0">
                <a:solidFill>
                  <a:schemeClr val="lt1"/>
                </a:solidFill>
                <a:latin typeface="Times New Roman" pitchFamily="18" charset="0"/>
              </a:rPr>
              <a:t>20</a:t>
            </a:r>
            <a:endParaRPr lang="en-US" dirty="0">
              <a:solidFill>
                <a:schemeClr val="lt1"/>
              </a:solidFill>
              <a:latin typeface="Times New Roman" pitchFamily="18" charset="0"/>
            </a:endParaRPr>
          </a:p>
        </p:txBody>
      </p:sp>
      <p:sp>
        <p:nvSpPr>
          <p:cNvPr id="9" name="Прямоугольник 8"/>
          <p:cNvSpPr/>
          <p:nvPr/>
        </p:nvSpPr>
        <p:spPr>
          <a:xfrm>
            <a:off x="4059182" y="4259966"/>
            <a:ext cx="1402656"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a:t>
            </a:r>
            <a:r>
              <a:rPr lang="ru-RU" sz="2400" dirty="0" smtClean="0">
                <a:solidFill>
                  <a:schemeClr val="lt1"/>
                </a:solidFill>
                <a:latin typeface="Times New Roman" pitchFamily="18" charset="0"/>
              </a:rPr>
              <a:t>№19 </a:t>
            </a:r>
            <a:endParaRPr lang="en-US" sz="2400" dirty="0">
              <a:solidFill>
                <a:schemeClr val="lt1"/>
              </a:solidFill>
              <a:latin typeface="Times New Roman" pitchFamily="18" charset="0"/>
            </a:endParaRPr>
          </a:p>
        </p:txBody>
      </p:sp>
      <p:sp>
        <p:nvSpPr>
          <p:cNvPr id="10" name="Прямоугольник 9"/>
          <p:cNvSpPr/>
          <p:nvPr/>
        </p:nvSpPr>
        <p:spPr>
          <a:xfrm>
            <a:off x="4076548" y="5206264"/>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28</a:t>
            </a:r>
            <a:endParaRPr lang="ru-RU" sz="2400" dirty="0">
              <a:solidFill>
                <a:schemeClr val="lt1"/>
              </a:solidFill>
              <a:latin typeface="Times New Roman" pitchFamily="18" charset="0"/>
            </a:endParaRPr>
          </a:p>
        </p:txBody>
      </p:sp>
      <p:sp>
        <p:nvSpPr>
          <p:cNvPr id="11" name="Прямоугольник 10"/>
          <p:cNvSpPr/>
          <p:nvPr/>
        </p:nvSpPr>
        <p:spPr>
          <a:xfrm>
            <a:off x="4047694" y="5706430"/>
            <a:ext cx="1396777"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 25</a:t>
            </a:r>
            <a:endParaRPr lang="ru-RU" sz="2400" dirty="0">
              <a:solidFill>
                <a:schemeClr val="lt1"/>
              </a:solidFill>
              <a:latin typeface="Times New Roman" pitchFamily="18" charset="0"/>
            </a:endParaRPr>
          </a:p>
        </p:txBody>
      </p:sp>
      <p:sp>
        <p:nvSpPr>
          <p:cNvPr id="13" name="Прямоугольник 12"/>
          <p:cNvSpPr/>
          <p:nvPr/>
        </p:nvSpPr>
        <p:spPr>
          <a:xfrm>
            <a:off x="4059182" y="6206596"/>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№32</a:t>
            </a:r>
            <a:endParaRPr lang="ru-RU" sz="2400" dirty="0">
              <a:solidFill>
                <a:schemeClr val="lt1"/>
              </a:solidFill>
              <a:latin typeface="Times New Roman" pitchFamily="18" charset="0"/>
            </a:endParaRPr>
          </a:p>
        </p:txBody>
      </p:sp>
      <p:sp>
        <p:nvSpPr>
          <p:cNvPr id="14" name="Прямоугольник 13"/>
          <p:cNvSpPr/>
          <p:nvPr/>
        </p:nvSpPr>
        <p:spPr>
          <a:xfrm>
            <a:off x="5690788" y="3273737"/>
            <a:ext cx="1385289"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ГП </a:t>
            </a:r>
            <a:r>
              <a:rPr lang="ru-RU" sz="2400" dirty="0" smtClean="0">
                <a:solidFill>
                  <a:schemeClr val="lt1"/>
                </a:solidFill>
                <a:latin typeface="Times New Roman" pitchFamily="18" charset="0"/>
              </a:rPr>
              <a:t>№ 23</a:t>
            </a:r>
            <a:endParaRPr lang="ru-RU" sz="2400" dirty="0">
              <a:solidFill>
                <a:schemeClr val="lt1"/>
              </a:solidFill>
              <a:latin typeface="Times New Roman" pitchFamily="18" charset="0"/>
            </a:endParaRPr>
          </a:p>
        </p:txBody>
      </p:sp>
    </p:spTree>
    <p:extLst>
      <p:ext uri="{BB962C8B-B14F-4D97-AF65-F5344CB8AC3E}">
        <p14:creationId xmlns:p14="http://schemas.microsoft.com/office/powerpoint/2010/main" val="32823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anim calcmode="lin" valueType="num">
                                      <p:cBhvr>
                                        <p:cTn id="42" dur="500" fill="hold"/>
                                        <p:tgtEl>
                                          <p:spTgt spid="6"/>
                                        </p:tgtEl>
                                        <p:attrNameLst>
                                          <p:attrName>ppt_x</p:attrName>
                                        </p:attrNameLst>
                                      </p:cBhvr>
                                      <p:tavLst>
                                        <p:tav tm="0">
                                          <p:val>
                                            <p:strVal val="#ppt_x"/>
                                          </p:val>
                                        </p:tav>
                                        <p:tav tm="100000">
                                          <p:val>
                                            <p:strVal val="#ppt_x"/>
                                          </p:val>
                                        </p:tav>
                                      </p:tavLst>
                                    </p:anim>
                                    <p:anim calcmode="lin" valueType="num">
                                      <p:cBhvr>
                                        <p:cTn id="43" dur="5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anim calcmode="lin" valueType="num">
                                      <p:cBhvr>
                                        <p:cTn id="54" dur="500" fill="hold"/>
                                        <p:tgtEl>
                                          <p:spTgt spid="11"/>
                                        </p:tgtEl>
                                        <p:attrNameLst>
                                          <p:attrName>ppt_x</p:attrName>
                                        </p:attrNameLst>
                                      </p:cBhvr>
                                      <p:tavLst>
                                        <p:tav tm="0">
                                          <p:val>
                                            <p:strVal val="#ppt_x"/>
                                          </p:val>
                                        </p:tav>
                                        <p:tav tm="100000">
                                          <p:val>
                                            <p:strVal val="#ppt_x"/>
                                          </p:val>
                                        </p:tav>
                                      </p:tavLst>
                                    </p:anim>
                                    <p:anim calcmode="lin" valueType="num">
                                      <p:cBhvr>
                                        <p:cTn id="55" dur="500" fill="hold"/>
                                        <p:tgtEl>
                                          <p:spTgt spid="1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7"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strVal val="#ppt_x"/>
                                          </p:val>
                                        </p:tav>
                                        <p:tav tm="100000">
                                          <p:val>
                                            <p:strVal val="#ppt_x"/>
                                          </p:val>
                                        </p:tav>
                                      </p:tavLst>
                                    </p:anim>
                                    <p:anim calcmode="lin" valueType="num">
                                      <p:cBhvr>
                                        <p:cTn id="6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P spid="11"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4198620" y="469710"/>
            <a:ext cx="3794760" cy="786066"/>
          </a:xfr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ПНС</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903272191"/>
              </p:ext>
            </p:extLst>
          </p:nvPr>
        </p:nvGraphicFramePr>
        <p:xfrm>
          <a:off x="2483861" y="2052511"/>
          <a:ext cx="7224278" cy="2836481"/>
        </p:xfrm>
        <a:graphic>
          <a:graphicData uri="http://schemas.openxmlformats.org/drawingml/2006/table">
            <a:tbl>
              <a:tblPr firstRow="1" bandRow="1">
                <a:tableStyleId>{5C22544A-7EE6-4342-B048-85BDC9FD1C3A}</a:tableStyleId>
              </a:tblPr>
              <a:tblGrid>
                <a:gridCol w="2916964"/>
                <a:gridCol w="1233152"/>
                <a:gridCol w="1537081"/>
                <a:gridCol w="1537081"/>
              </a:tblGrid>
              <a:tr h="702881">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Показатели</a:t>
                      </a:r>
                      <a:endParaRPr lang="en-US" dirty="0">
                        <a:solidFill>
                          <a:schemeClr val="tx1"/>
                        </a:solidFill>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2014 г ‰</a:t>
                      </a: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2015 г</a:t>
                      </a:r>
                      <a:r>
                        <a:rPr lang="ru-RU" baseline="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anose="02020603050405020304" pitchFamily="18" charset="0"/>
                          <a:cs typeface="Times New Roman" panose="02020603050405020304" pitchFamily="18" charset="0"/>
                        </a:rPr>
                        <a:t>2016 г</a:t>
                      </a:r>
                      <a:r>
                        <a:rPr lang="ru-RU" baseline="0" dirty="0" smtClean="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2480">
                <a:tc>
                  <a:txBody>
                    <a:bodyPr/>
                    <a:lstStyle/>
                    <a:p>
                      <a:r>
                        <a:rPr lang="ru-RU" dirty="0" smtClean="0">
                          <a:latin typeface="Times New Roman" panose="02020603050405020304" pitchFamily="18" charset="0"/>
                          <a:cs typeface="Times New Roman" panose="02020603050405020304" pitchFamily="18" charset="0"/>
                        </a:rPr>
                        <a:t>ПНС</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4,1</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7,6</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5,3</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70560">
                <a:tc>
                  <a:txBody>
                    <a:bodyPr/>
                    <a:lstStyle/>
                    <a:p>
                      <a:r>
                        <a:rPr lang="ru-RU" dirty="0" smtClean="0">
                          <a:latin typeface="Times New Roman" panose="02020603050405020304" pitchFamily="18" charset="0"/>
                          <a:cs typeface="Times New Roman" panose="02020603050405020304" pitchFamily="18" charset="0"/>
                        </a:rPr>
                        <a:t>Мертворождаемость</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3,4</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6,9</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70560">
                <a:tc>
                  <a:txBody>
                    <a:bodyPr/>
                    <a:lstStyle/>
                    <a:p>
                      <a:r>
                        <a:rPr lang="ru-RU" dirty="0" smtClean="0">
                          <a:latin typeface="Times New Roman" panose="02020603050405020304" pitchFamily="18" charset="0"/>
                          <a:cs typeface="Times New Roman" panose="02020603050405020304" pitchFamily="18" charset="0"/>
                        </a:rPr>
                        <a:t>РНС</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0,7</a:t>
                      </a:r>
                      <a:endParaRPr lang="en-US" dirty="0">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0,7</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0,2</a:t>
                      </a:r>
                      <a:endParaRPr 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82685223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Структура перинатальной смертности</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130533" y="2814400"/>
            <a:ext cx="10223267" cy="224676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514350" indent="-514350" algn="just"/>
            <a:r>
              <a:rPr lang="ru-RU" sz="2000" dirty="0">
                <a:latin typeface="Arial" pitchFamily="34" charset="0"/>
                <a:cs typeface="Arial" pitchFamily="34" charset="0"/>
              </a:rPr>
              <a:t>1.Мертворождаемость    </a:t>
            </a:r>
            <a:r>
              <a:rPr lang="ru-RU" sz="2000" dirty="0" smtClean="0">
                <a:latin typeface="Arial" pitchFamily="34" charset="0"/>
                <a:cs typeface="Arial" pitchFamily="34" charset="0"/>
              </a:rPr>
              <a:t>5,0</a:t>
            </a:r>
            <a:r>
              <a:rPr lang="ru-RU" sz="2000" b="1"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24сл</a:t>
            </a:r>
            <a:r>
              <a:rPr lang="ru-RU" sz="2000" dirty="0">
                <a:latin typeface="Arial" pitchFamily="34" charset="0"/>
                <a:cs typeface="Arial" pitchFamily="34" charset="0"/>
              </a:rPr>
              <a:t>.</a:t>
            </a:r>
          </a:p>
          <a:p>
            <a:pPr marL="514350" indent="-514350" algn="just"/>
            <a:r>
              <a:rPr lang="ru-RU" sz="2000" dirty="0">
                <a:latin typeface="Arial" pitchFamily="34" charset="0"/>
                <a:cs typeface="Arial" pitchFamily="34" charset="0"/>
              </a:rPr>
              <a:t>        -</a:t>
            </a:r>
            <a:r>
              <a:rPr lang="ru-RU" sz="2000" dirty="0" err="1">
                <a:latin typeface="Arial" pitchFamily="34" charset="0"/>
                <a:cs typeface="Arial" pitchFamily="34" charset="0"/>
              </a:rPr>
              <a:t>Антенатально</a:t>
            </a:r>
            <a:r>
              <a:rPr lang="ru-RU" sz="2000" dirty="0">
                <a:latin typeface="Arial" pitchFamily="34" charset="0"/>
                <a:cs typeface="Arial" pitchFamily="34" charset="0"/>
              </a:rPr>
              <a:t>         </a:t>
            </a:r>
            <a:r>
              <a:rPr lang="ru-RU" sz="2000" dirty="0" smtClean="0">
                <a:latin typeface="Arial" pitchFamily="34" charset="0"/>
                <a:cs typeface="Arial" pitchFamily="34" charset="0"/>
              </a:rPr>
              <a:t>5,0</a:t>
            </a:r>
            <a:r>
              <a:rPr lang="ru-RU" sz="2000" b="1"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24сл</a:t>
            </a:r>
            <a:r>
              <a:rPr lang="ru-RU" sz="2000" dirty="0">
                <a:latin typeface="Arial" pitchFamily="34" charset="0"/>
                <a:cs typeface="Arial" pitchFamily="34" charset="0"/>
              </a:rPr>
              <a:t>.</a:t>
            </a:r>
          </a:p>
          <a:p>
            <a:pPr marL="514350" indent="-514350" algn="just"/>
            <a:r>
              <a:rPr lang="ru-RU" sz="2000" dirty="0">
                <a:latin typeface="Arial" pitchFamily="34" charset="0"/>
                <a:cs typeface="Arial" pitchFamily="34" charset="0"/>
              </a:rPr>
              <a:t>        -</a:t>
            </a:r>
            <a:r>
              <a:rPr lang="ru-RU" sz="2000" dirty="0" err="1">
                <a:latin typeface="Arial" pitchFamily="34" charset="0"/>
                <a:cs typeface="Arial" pitchFamily="34" charset="0"/>
              </a:rPr>
              <a:t>Интранатально</a:t>
            </a:r>
            <a:r>
              <a:rPr lang="ru-RU" sz="2000" dirty="0">
                <a:latin typeface="Arial" pitchFamily="34" charset="0"/>
                <a:cs typeface="Arial" pitchFamily="34" charset="0"/>
              </a:rPr>
              <a:t>                     0 сл.</a:t>
            </a:r>
          </a:p>
          <a:p>
            <a:pPr marL="514350" indent="-514350" algn="just"/>
            <a:endParaRPr lang="ru-RU" sz="2000" dirty="0">
              <a:solidFill>
                <a:schemeClr val="tx1">
                  <a:lumMod val="50000"/>
                  <a:lumOff val="50000"/>
                </a:schemeClr>
              </a:solidFill>
              <a:latin typeface="Arial" pitchFamily="34" charset="0"/>
              <a:cs typeface="Arial" pitchFamily="34" charset="0"/>
            </a:endParaRPr>
          </a:p>
          <a:p>
            <a:pPr marL="514350" indent="-514350" algn="just"/>
            <a:r>
              <a:rPr lang="ru-RU" sz="2000" dirty="0">
                <a:latin typeface="Arial" pitchFamily="34" charset="0"/>
                <a:cs typeface="Arial" pitchFamily="34" charset="0"/>
              </a:rPr>
              <a:t>2.Ранняя неонатальная смертность     </a:t>
            </a:r>
            <a:r>
              <a:rPr lang="ru-RU" sz="2000" dirty="0" smtClean="0">
                <a:latin typeface="Arial" pitchFamily="34" charset="0"/>
                <a:cs typeface="Arial" pitchFamily="34" charset="0"/>
              </a:rPr>
              <a:t>0,2</a:t>
            </a:r>
            <a:r>
              <a:rPr lang="ru-RU" sz="2000" dirty="0" smtClean="0">
                <a:latin typeface="Times New Roman"/>
                <a:ea typeface="Times New Roman"/>
                <a:cs typeface="Times New Roman"/>
              </a:rPr>
              <a:t>‰</a:t>
            </a:r>
            <a:r>
              <a:rPr lang="ru-RU" sz="2000" dirty="0" smtClean="0">
                <a:latin typeface="Arial" pitchFamily="34" charset="0"/>
                <a:cs typeface="Arial" pitchFamily="34" charset="0"/>
              </a:rPr>
              <a:t> </a:t>
            </a:r>
            <a:r>
              <a:rPr lang="ru-RU" sz="2000" dirty="0">
                <a:latin typeface="Arial" pitchFamily="34" charset="0"/>
                <a:cs typeface="Arial" pitchFamily="34" charset="0"/>
              </a:rPr>
              <a:t>– </a:t>
            </a:r>
            <a:r>
              <a:rPr lang="ru-RU" sz="2000" dirty="0" smtClean="0">
                <a:latin typeface="Arial" pitchFamily="34" charset="0"/>
                <a:cs typeface="Arial" pitchFamily="34" charset="0"/>
              </a:rPr>
              <a:t>1сл</a:t>
            </a:r>
            <a:endParaRPr lang="ru-RU" sz="2000" dirty="0">
              <a:latin typeface="Arial" pitchFamily="34" charset="0"/>
              <a:cs typeface="Arial" pitchFamily="34" charset="0"/>
            </a:endParaRPr>
          </a:p>
          <a:p>
            <a:pPr marL="514350" indent="-514350" algn="just"/>
            <a:r>
              <a:rPr lang="ru-RU" sz="2000" dirty="0" smtClean="0">
                <a:latin typeface="Arial" pitchFamily="34" charset="0"/>
                <a:cs typeface="Arial" pitchFamily="34" charset="0"/>
              </a:rPr>
              <a:t>				менее  1000,0 - 1 ребенок</a:t>
            </a:r>
          </a:p>
          <a:p>
            <a:pPr marL="514350" indent="-514350" algn="just"/>
            <a:endParaRPr lang="ru-RU" sz="2000" dirty="0">
              <a:latin typeface="Arial" pitchFamily="34" charset="0"/>
              <a:cs typeface="Arial" pitchFamily="34" charset="0"/>
            </a:endParaRPr>
          </a:p>
        </p:txBody>
      </p:sp>
    </p:spTree>
    <p:extLst>
      <p:ext uri="{BB962C8B-B14F-4D97-AF65-F5344CB8AC3E}">
        <p14:creationId xmlns:p14="http://schemas.microsoft.com/office/powerpoint/2010/main" val="256470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027982" y="354679"/>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Перинатальная смертность по сроком </a:t>
            </a:r>
            <a:r>
              <a:rPr lang="ru-RU" sz="3600" b="1" dirty="0" err="1">
                <a:solidFill>
                  <a:srgbClr val="0070C0"/>
                </a:solidFill>
                <a:latin typeface="Times New Roman" panose="02020603050405020304" pitchFamily="18" charset="0"/>
                <a:cs typeface="Times New Roman" panose="02020603050405020304" pitchFamily="18" charset="0"/>
              </a:rPr>
              <a:t>гестации</a:t>
            </a:r>
            <a:endParaRPr lang="ru-RU" sz="3600" b="1" dirty="0">
              <a:solidFill>
                <a:srgbClr val="0070C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5" name="Объект 4"/>
          <p:cNvGraphicFramePr>
            <a:graphicFrameLocks noGrp="1"/>
          </p:cNvGraphicFramePr>
          <p:nvPr>
            <p:ph idx="1"/>
            <p:extLst>
              <p:ext uri="{D42A27DB-BD31-4B8C-83A1-F6EECF244321}">
                <p14:modId xmlns:p14="http://schemas.microsoft.com/office/powerpoint/2010/main" val="2084888525"/>
              </p:ext>
            </p:extLst>
          </p:nvPr>
        </p:nvGraphicFramePr>
        <p:xfrm>
          <a:off x="1349116" y="1528255"/>
          <a:ext cx="9848538" cy="5122540"/>
        </p:xfrm>
        <a:graphic>
          <a:graphicData uri="http://schemas.openxmlformats.org/drawingml/2006/table">
            <a:tbl>
              <a:tblPr/>
              <a:tblGrid>
                <a:gridCol w="2788966"/>
                <a:gridCol w="871551"/>
                <a:gridCol w="1133018"/>
                <a:gridCol w="871551"/>
                <a:gridCol w="1394484"/>
                <a:gridCol w="1394484"/>
                <a:gridCol w="1394484"/>
              </a:tblGrid>
              <a:tr h="1032519">
                <a:tc rowSpan="2">
                  <a:txBody>
                    <a:bodyPr/>
                    <a:lstStyle/>
                    <a:p>
                      <a:pPr>
                        <a:spcAft>
                          <a:spcPts val="0"/>
                        </a:spcAft>
                      </a:pPr>
                      <a:endParaRPr lang="en-US"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700" b="1" dirty="0" smtClean="0">
                          <a:latin typeface="Times New Roman"/>
                          <a:ea typeface="Times New Roman"/>
                          <a:cs typeface="Times New Roman"/>
                        </a:rPr>
                        <a:t>2014г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700" b="1" dirty="0" smtClean="0">
                          <a:latin typeface="Times New Roman"/>
                          <a:ea typeface="Times New Roman"/>
                          <a:cs typeface="Times New Roman"/>
                        </a:rPr>
                        <a:t>2015г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700" b="1" dirty="0" smtClean="0">
                          <a:latin typeface="Times New Roman"/>
                          <a:ea typeface="Times New Roman"/>
                          <a:cs typeface="Times New Roman"/>
                        </a:rPr>
                        <a:t>2016г</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9268">
                <a:tc vMerge="1">
                  <a:txBody>
                    <a:bodyPr/>
                    <a:lstStyle/>
                    <a:p>
                      <a:endParaRPr lang="ru-RU"/>
                    </a:p>
                  </a:txBody>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err="1">
                          <a:latin typeface="Times New Roman"/>
                          <a:ea typeface="Times New Roman"/>
                          <a:cs typeface="Times New Roman"/>
                        </a:rPr>
                        <a:t>абс</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700" b="1" dirty="0" smtClean="0">
                          <a:latin typeface="Times New Roman"/>
                          <a:ea typeface="Times New Roman"/>
                          <a:cs typeface="Times New Roman"/>
                        </a:rPr>
                        <a:t>‰</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a:latin typeface="Times New Roman"/>
                          <a:ea typeface="Times New Roman"/>
                          <a:cs typeface="Times New Roman"/>
                        </a:rPr>
                        <a:t>Всего</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18</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4,1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33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7,6</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25</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5,3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smtClean="0">
                          <a:latin typeface="Times New Roman"/>
                          <a:ea typeface="Times New Roman"/>
                          <a:cs typeface="Times New Roman"/>
                        </a:rPr>
                        <a:t>Доношенные</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9</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13</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3,1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2,6</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5388">
                <a:tc>
                  <a:txBody>
                    <a:bodyPr/>
                    <a:lstStyle/>
                    <a:p>
                      <a:pPr>
                        <a:spcAft>
                          <a:spcPts val="0"/>
                        </a:spcAft>
                      </a:pPr>
                      <a:r>
                        <a:rPr lang="ru-RU" sz="2700" b="1" dirty="0">
                          <a:latin typeface="Times New Roman"/>
                          <a:ea typeface="Times New Roman"/>
                          <a:cs typeface="Times New Roman"/>
                        </a:rPr>
                        <a:t>Недоношенные</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9</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59,60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20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150,00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81,1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94589">
                <a:tc>
                  <a:txBody>
                    <a:bodyPr/>
                    <a:lstStyle/>
                    <a:p>
                      <a:pPr>
                        <a:spcAft>
                          <a:spcPts val="0"/>
                        </a:spcAft>
                      </a:pPr>
                      <a:r>
                        <a:rPr lang="ru-RU" sz="2700" b="1" dirty="0">
                          <a:latin typeface="Times New Roman"/>
                          <a:ea typeface="Times New Roman"/>
                          <a:cs typeface="Times New Roman"/>
                        </a:rPr>
                        <a:t>Переношенные</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a:latin typeface="Times New Roman"/>
                          <a:ea typeface="Times New Roman"/>
                          <a:cs typeface="Times New Roman"/>
                        </a:rPr>
                        <a:t>0</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a:latin typeface="Times New Roman"/>
                          <a:ea typeface="Times New Roman"/>
                          <a:cs typeface="Times New Roman"/>
                        </a:rPr>
                        <a:t>0</a:t>
                      </a: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1</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700" b="1" dirty="0" smtClean="0">
                          <a:latin typeface="Times New Roman"/>
                          <a:ea typeface="Times New Roman"/>
                          <a:cs typeface="Times New Roman"/>
                        </a:rPr>
                        <a:t>0,2</a:t>
                      </a:r>
                      <a:endParaRPr lang="ru-RU" sz="2700" b="1" dirty="0">
                        <a:latin typeface="Times New Roman"/>
                        <a:ea typeface="Times New Roman"/>
                        <a:cs typeface="Times New Roman"/>
                      </a:endParaRPr>
                    </a:p>
                  </a:txBody>
                  <a:tcPr marL="75597" marR="75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6786858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199" y="400028"/>
            <a:ext cx="10515600" cy="744416"/>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Мертворождаемость</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791976336"/>
              </p:ext>
            </p:extLst>
          </p:nvPr>
        </p:nvGraphicFramePr>
        <p:xfrm>
          <a:off x="1528998" y="1723327"/>
          <a:ext cx="9099028" cy="4248471"/>
        </p:xfrm>
        <a:graphic>
          <a:graphicData uri="http://schemas.openxmlformats.org/drawingml/2006/table">
            <a:tbl>
              <a:tblPr/>
              <a:tblGrid>
                <a:gridCol w="2079807"/>
                <a:gridCol w="1032314"/>
                <a:gridCol w="1047948"/>
                <a:gridCol w="1134560"/>
                <a:gridCol w="1268133"/>
                <a:gridCol w="1268133"/>
                <a:gridCol w="1268133"/>
              </a:tblGrid>
              <a:tr h="759503">
                <a:tc rowSpan="2">
                  <a:txBody>
                    <a:bodyPr/>
                    <a:lstStyle/>
                    <a:p>
                      <a:pPr algn="l">
                        <a:spcAft>
                          <a:spcPts val="0"/>
                        </a:spcAft>
                      </a:pPr>
                      <a:endParaRPr lang="en-US"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latin typeface="Times New Roman"/>
                          <a:ea typeface="Times New Roman"/>
                          <a:cs typeface="Times New Roman"/>
                        </a:rPr>
                        <a:t>2014</a:t>
                      </a:r>
                      <a:r>
                        <a:rPr lang="ru-RU" sz="2000" b="0" baseline="0" dirty="0" smtClean="0">
                          <a:latin typeface="Times New Roman"/>
                          <a:ea typeface="Times New Roman"/>
                          <a:cs typeface="Times New Roman"/>
                        </a:rPr>
                        <a:t>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latin typeface="Times New Roman"/>
                          <a:ea typeface="Times New Roman"/>
                          <a:cs typeface="Times New Roman"/>
                        </a:rPr>
                        <a:t>2015</a:t>
                      </a:r>
                      <a:r>
                        <a:rPr lang="ru-RU" sz="2000" b="0" baseline="0" dirty="0" smtClean="0">
                          <a:latin typeface="Times New Roman"/>
                          <a:ea typeface="Times New Roman"/>
                          <a:cs typeface="Times New Roman"/>
                        </a:rPr>
                        <a:t>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latin typeface="Times New Roman"/>
                          <a:ea typeface="Times New Roman"/>
                          <a:cs typeface="Times New Roman"/>
                        </a:rPr>
                        <a:t>2016 г</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0956">
                <a:tc vMerge="1">
                  <a:txBody>
                    <a:bodyPr/>
                    <a:lstStyle/>
                    <a:p>
                      <a:endParaRPr lang="ru-RU" dirty="0"/>
                    </a:p>
                  </a:txBody>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latin typeface="Times New Roman"/>
                          <a:ea typeface="Times New Roman"/>
                          <a:cs typeface="Times New Roman"/>
                        </a:rPr>
                        <a:t>абс</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dirty="0" smtClean="0">
                          <a:latin typeface="Times New Roman"/>
                          <a:ea typeface="Times New Roman"/>
                          <a:cs typeface="Times New Roman"/>
                        </a:rPr>
                        <a:t>‰</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Всего</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15</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3,4</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24</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5,0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2,6</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a:latin typeface="Times New Roman"/>
                          <a:ea typeface="Times New Roman"/>
                          <a:cs typeface="Times New Roman"/>
                        </a:rPr>
                        <a:t>Недоношенные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53</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135,7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74,3</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503">
                <a:tc>
                  <a:txBody>
                    <a:bodyPr/>
                    <a:lstStyle/>
                    <a:p>
                      <a:pPr algn="l">
                        <a:spcAft>
                          <a:spcPts val="0"/>
                        </a:spcAft>
                      </a:pPr>
                      <a:r>
                        <a:rPr lang="ru-RU" sz="2000" b="0" dirty="0">
                          <a:latin typeface="Times New Roman"/>
                          <a:ea typeface="Times New Roman"/>
                          <a:cs typeface="Times New Roman"/>
                        </a:rPr>
                        <a:t>Переношенные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1</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0,2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682788372"/>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838199" y="116142"/>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Структура причин мертворождаемости</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sz="quarter" idx="1"/>
            <p:extLst>
              <p:ext uri="{D42A27DB-BD31-4B8C-83A1-F6EECF244321}">
                <p14:modId xmlns:p14="http://schemas.microsoft.com/office/powerpoint/2010/main" val="4161156800"/>
              </p:ext>
            </p:extLst>
          </p:nvPr>
        </p:nvGraphicFramePr>
        <p:xfrm>
          <a:off x="2614726" y="1441704"/>
          <a:ext cx="6962546" cy="4910470"/>
        </p:xfrm>
        <a:graphic>
          <a:graphicData uri="http://schemas.openxmlformats.org/drawingml/2006/table">
            <a:tbl>
              <a:tblPr firstRow="1" bandRow="1">
                <a:tableStyleId>{5C22544A-7EE6-4342-B048-85BDC9FD1C3A}</a:tableStyleId>
              </a:tblPr>
              <a:tblGrid>
                <a:gridCol w="1768588"/>
                <a:gridCol w="1063828"/>
                <a:gridCol w="1345110"/>
                <a:gridCol w="1392510"/>
                <a:gridCol w="1392510"/>
              </a:tblGrid>
              <a:tr h="441549">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Нозология</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общая</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доношен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недоношен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r>
                        <a:rPr lang="ru-RU" baseline="0" dirty="0" smtClean="0">
                          <a:solidFill>
                            <a:schemeClr val="tx1"/>
                          </a:solidFill>
                          <a:latin typeface="Times New Roman" panose="02020603050405020304" pitchFamily="18" charset="0"/>
                          <a:cs typeface="Times New Roman" panose="02020603050405020304" pitchFamily="18" charset="0"/>
                        </a:rPr>
                        <a:t>переношен</a:t>
                      </a:r>
                      <a:endParaRPr lang="en-US" baseline="0" dirty="0">
                        <a:solidFill>
                          <a:schemeClr val="tx1"/>
                        </a:solidFill>
                        <a:latin typeface="Times New Roman" panose="02020603050405020304" pitchFamily="18" charset="0"/>
                        <a:cs typeface="Times New Roman" panose="02020603050405020304" pitchFamily="18" charset="0"/>
                      </a:endParaRPr>
                    </a:p>
                  </a:txBody>
                  <a:tcP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94759">
                <a:tc>
                  <a:txBody>
                    <a:bodyPr/>
                    <a:lstStyle/>
                    <a:p>
                      <a:r>
                        <a:rPr lang="ru-RU" dirty="0" smtClean="0">
                          <a:latin typeface="Times New Roman" panose="02020603050405020304" pitchFamily="18" charset="0"/>
                          <a:cs typeface="Times New Roman" panose="02020603050405020304" pitchFamily="18" charset="0"/>
                        </a:rPr>
                        <a:t>асфиксия</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8</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72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ПОНРП </a:t>
                      </a:r>
                      <a:endParaRPr lang="en-US" dirty="0" smtClean="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026">
                <a:tc>
                  <a:txBody>
                    <a:bodyPr/>
                    <a:lstStyle/>
                    <a:p>
                      <a:r>
                        <a:rPr lang="ru-RU" dirty="0" smtClean="0">
                          <a:latin typeface="Times New Roman" panose="02020603050405020304" pitchFamily="18" charset="0"/>
                          <a:cs typeface="Times New Roman" panose="02020603050405020304" pitchFamily="18" charset="0"/>
                        </a:rPr>
                        <a:t>На фоне </a:t>
                      </a:r>
                      <a:r>
                        <a:rPr lang="ru-RU" dirty="0" err="1" smtClean="0">
                          <a:latin typeface="Times New Roman" panose="02020603050405020304" pitchFamily="18" charset="0"/>
                          <a:cs typeface="Times New Roman" panose="02020603050405020304" pitchFamily="18" charset="0"/>
                        </a:rPr>
                        <a:t>преэклампсии</a:t>
                      </a:r>
                      <a:r>
                        <a:rPr lang="ru-RU" baseline="0" dirty="0" smtClean="0">
                          <a:latin typeface="Times New Roman" panose="02020603050405020304" pitchFamily="18" charset="0"/>
                          <a:cs typeface="Times New Roman" panose="02020603050405020304" pitchFamily="18" charset="0"/>
                        </a:rPr>
                        <a:t> лёгкой степени</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68405">
                <a:tc>
                  <a:txBody>
                    <a:bodyPr/>
                    <a:lstStyle/>
                    <a:p>
                      <a:r>
                        <a:rPr lang="ru-RU" dirty="0" smtClean="0">
                          <a:latin typeface="Times New Roman" panose="02020603050405020304" pitchFamily="18" charset="0"/>
                          <a:cs typeface="Times New Roman" panose="02020603050405020304" pitchFamily="18" charset="0"/>
                        </a:rPr>
                        <a:t>ВПР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8300">
                <a:tc>
                  <a:txBody>
                    <a:bodyPr/>
                    <a:lstStyle/>
                    <a:p>
                      <a:r>
                        <a:rPr lang="ru-RU" dirty="0" smtClean="0">
                          <a:latin typeface="Times New Roman" panose="02020603050405020304" pitchFamily="18" charset="0"/>
                          <a:cs typeface="Times New Roman" panose="02020603050405020304" pitchFamily="18" charset="0"/>
                        </a:rPr>
                        <a:t>ЗВУР</a:t>
                      </a:r>
                      <a:r>
                        <a:rPr lang="ru-RU" baseline="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43562">
                <a:tc>
                  <a:txBody>
                    <a:bodyPr/>
                    <a:lstStyle/>
                    <a:p>
                      <a:r>
                        <a:rPr lang="ru-RU" dirty="0" smtClean="0">
                          <a:latin typeface="Times New Roman" panose="02020603050405020304" pitchFamily="18" charset="0"/>
                          <a:cs typeface="Times New Roman" panose="02020603050405020304" pitchFamily="18" charset="0"/>
                        </a:rPr>
                        <a:t>Маловодие </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3</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8136">
                <a:tc>
                  <a:txBody>
                    <a:bodyPr/>
                    <a:lstStyle/>
                    <a:p>
                      <a:r>
                        <a:rPr lang="ru-RU" dirty="0" smtClean="0">
                          <a:latin typeface="Times New Roman" panose="02020603050405020304" pitchFamily="18" charset="0"/>
                          <a:cs typeface="Times New Roman" panose="02020603050405020304" pitchFamily="18" charset="0"/>
                        </a:rPr>
                        <a:t>Многоводие</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9026">
                <a:tc>
                  <a:txBody>
                    <a:bodyPr/>
                    <a:lstStyle/>
                    <a:p>
                      <a:r>
                        <a:rPr lang="ru-RU" dirty="0" smtClean="0">
                          <a:latin typeface="Times New Roman" panose="02020603050405020304" pitchFamily="18" charset="0"/>
                          <a:cs typeface="Times New Roman" panose="02020603050405020304" pitchFamily="18" charset="0"/>
                        </a:rPr>
                        <a:t>Инфекционный фактор</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dirty="0" smtClean="0">
                          <a:latin typeface="Times New Roman" panose="02020603050405020304" pitchFamily="18" charset="0"/>
                          <a:cs typeface="Times New Roman" panose="02020603050405020304" pitchFamily="18" charset="0"/>
                        </a:rPr>
                        <a:t>1</a:t>
                      </a:r>
                      <a:endParaRPr lang="en-US" dirty="0">
                        <a:latin typeface="Times New Roman" panose="02020603050405020304" pitchFamily="18" charset="0"/>
                        <a:cs typeface="Times New Roman" panose="02020603050405020304" pitchFamily="18" charset="0"/>
                      </a:endParaRPr>
                    </a:p>
                  </a:txBody>
                  <a:tcPr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808400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1"/>
          <p:cNvSpPr>
            <a:spLocks noGrp="1"/>
          </p:cNvSpPr>
          <p:nvPr>
            <p:ph type="title"/>
          </p:nvPr>
        </p:nvSpPr>
        <p:spPr>
          <a:xfrm>
            <a:off x="838200" y="274638"/>
            <a:ext cx="10515600" cy="932370"/>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Показатели </a:t>
            </a:r>
            <a:r>
              <a:rPr lang="ru-RU" sz="3600" b="1" dirty="0" smtClean="0">
                <a:solidFill>
                  <a:srgbClr val="0070C0"/>
                </a:solidFill>
                <a:latin typeface="Times New Roman" panose="02020603050405020304" pitchFamily="18" charset="0"/>
                <a:cs typeface="Times New Roman" panose="02020603050405020304" pitchFamily="18" charset="0"/>
              </a:rPr>
              <a:t>мертворождаемости по </a:t>
            </a:r>
            <a:r>
              <a:rPr lang="ru-RU" sz="3600" b="1" dirty="0">
                <a:solidFill>
                  <a:srgbClr val="0070C0"/>
                </a:solidFill>
                <a:latin typeface="Times New Roman" panose="02020603050405020304" pitchFamily="18" charset="0"/>
                <a:cs typeface="Times New Roman" panose="02020603050405020304" pitchFamily="18" charset="0"/>
              </a:rPr>
              <a:t>ГП</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smtClean="0">
                <a:solidFill>
                  <a:srgbClr val="0070C0"/>
                </a:solidFill>
                <a:latin typeface="Times New Roman" panose="02020603050405020304" pitchFamily="18" charset="0"/>
                <a:cs typeface="Times New Roman" panose="02020603050405020304" pitchFamily="18" charset="0"/>
              </a:rPr>
              <a:t>(</a:t>
            </a:r>
            <a:r>
              <a:rPr lang="ru-RU" sz="3600" b="1" dirty="0" smtClean="0">
                <a:solidFill>
                  <a:srgbClr val="0070C0"/>
                </a:solidFill>
                <a:latin typeface="Times New Roman" panose="02020603050405020304" pitchFamily="18" charset="0"/>
                <a:cs typeface="Times New Roman" panose="02020603050405020304" pitchFamily="18" charset="0"/>
              </a:rPr>
              <a:t>24</a:t>
            </a:r>
            <a:r>
              <a:rPr lang="en-US" sz="3600" b="1" dirty="0" smtClean="0">
                <a:solidFill>
                  <a:srgbClr val="0070C0"/>
                </a:solidFill>
                <a:latin typeface="Times New Roman" panose="02020603050405020304" pitchFamily="18" charset="0"/>
                <a:cs typeface="Times New Roman" panose="02020603050405020304" pitchFamily="18" charset="0"/>
              </a:rPr>
              <a:t> </a:t>
            </a:r>
            <a:r>
              <a:rPr lang="ru-RU" sz="3600" b="1" dirty="0">
                <a:solidFill>
                  <a:srgbClr val="0070C0"/>
                </a:solidFill>
                <a:latin typeface="Times New Roman" panose="02020603050405020304" pitchFamily="18" charset="0"/>
                <a:cs typeface="Times New Roman" panose="02020603050405020304" pitchFamily="18" charset="0"/>
              </a:rPr>
              <a:t>сл.</a:t>
            </a:r>
            <a:r>
              <a:rPr lang="en-US" sz="3600" b="1" dirty="0" smtClean="0">
                <a:solidFill>
                  <a:srgbClr val="0070C0"/>
                </a:solidFill>
                <a:latin typeface="Times New Roman" panose="02020603050405020304" pitchFamily="18" charset="0"/>
                <a:cs typeface="Times New Roman" panose="02020603050405020304"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288907244"/>
              </p:ext>
            </p:extLst>
          </p:nvPr>
        </p:nvGraphicFramePr>
        <p:xfrm>
          <a:off x="1418254" y="1561571"/>
          <a:ext cx="8695538" cy="4001647"/>
        </p:xfrm>
        <a:graphic>
          <a:graphicData uri="http://schemas.openxmlformats.org/drawingml/2006/table">
            <a:tbl>
              <a:tblPr firstRow="1" bandRow="1">
                <a:tableStyleId>{5C22544A-7EE6-4342-B048-85BDC9FD1C3A}</a:tableStyleId>
              </a:tblPr>
              <a:tblGrid>
                <a:gridCol w="2089311"/>
                <a:gridCol w="2533055"/>
                <a:gridCol w="1787185"/>
                <a:gridCol w="2285987"/>
              </a:tblGrid>
              <a:tr h="504705">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ГП</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Мертворождаемость</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Доношенный </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baseline="0" dirty="0" smtClean="0">
                          <a:solidFill>
                            <a:schemeClr val="tx1"/>
                          </a:solidFill>
                          <a:latin typeface="Times New Roman" panose="02020603050405020304" pitchFamily="18" charset="0"/>
                          <a:cs typeface="Times New Roman" panose="02020603050405020304" pitchFamily="18" charset="0"/>
                        </a:rPr>
                        <a:t>Недоношенный </a:t>
                      </a:r>
                      <a:endParaRPr lang="en-US" sz="2000" b="0" baseline="0" dirty="0">
                        <a:solidFill>
                          <a:schemeClr val="tx1"/>
                        </a:solidFill>
                        <a:latin typeface="Times New Roman" panose="02020603050405020304" pitchFamily="18" charset="0"/>
                        <a:cs typeface="Times New Roman" panose="02020603050405020304" pitchFamily="18" charset="0"/>
                      </a:endParaRPr>
                    </a:p>
                  </a:txBody>
                  <a:tcPr marL="94170" marR="94170" marT="47085" marB="47085"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a:solidFill>
                            <a:schemeClr val="dk1"/>
                          </a:solidFill>
                          <a:latin typeface="Times New Roman" panose="02020603050405020304" pitchFamily="18" charset="0"/>
                          <a:ea typeface="+mn-ea"/>
                          <a:cs typeface="Times New Roman" panose="02020603050405020304" pitchFamily="18" charset="0"/>
                        </a:rPr>
                        <a:t>№20</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0</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0</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№9</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930">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 </a:t>
                      </a:r>
                      <a:r>
                        <a:rPr lang="ru-RU" sz="2000" b="0" kern="1200" dirty="0" smtClean="0">
                          <a:solidFill>
                            <a:schemeClr val="dk1"/>
                          </a:solidFill>
                          <a:latin typeface="Times New Roman" panose="02020603050405020304" pitchFamily="18" charset="0"/>
                          <a:ea typeface="+mn-ea"/>
                          <a:cs typeface="Times New Roman" panose="02020603050405020304" pitchFamily="18" charset="0"/>
                        </a:rPr>
                        <a:t>19</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4</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1</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295664">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№13</a:t>
                      </a: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5429">
                <a:tc>
                  <a:txBody>
                    <a:bodyPr/>
                    <a:lstStyle/>
                    <a:p>
                      <a:pPr marL="0" algn="l"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 23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5</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3</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smtClean="0">
                          <a:solidFill>
                            <a:schemeClr val="dk1"/>
                          </a:solidFill>
                          <a:latin typeface="Times New Roman" panose="02020603050405020304" pitchFamily="18" charset="0"/>
                          <a:ea typeface="+mn-ea"/>
                          <a:cs typeface="Times New Roman" panose="02020603050405020304" pitchFamily="18" charset="0"/>
                        </a:rPr>
                        <a:t>2</a:t>
                      </a:r>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9304">
                <a:tc>
                  <a:txBody>
                    <a:bodyPr/>
                    <a:lstStyle/>
                    <a:p>
                      <a:pPr marL="0" algn="l"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 32</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endParaRPr lang="ru-RU" sz="2000" b="0" kern="1200" dirty="0">
                        <a:solidFill>
                          <a:schemeClr val="dk1"/>
                        </a:solidFill>
                        <a:latin typeface="Times New Roman" panose="02020603050405020304" pitchFamily="18" charset="0"/>
                        <a:ea typeface="+mn-ea"/>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b" latinLnBrk="0" hangingPunct="1"/>
                      <a:r>
                        <a:rPr lang="ru-RU" sz="2000" b="0" kern="1200" dirty="0">
                          <a:solidFill>
                            <a:schemeClr val="dk1"/>
                          </a:solidFill>
                          <a:latin typeface="Times New Roman" panose="02020603050405020304" pitchFamily="18" charset="0"/>
                          <a:ea typeface="+mn-ea"/>
                          <a:cs typeface="Times New Roman" panose="02020603050405020304" pitchFamily="18" charset="0"/>
                        </a:rPr>
                        <a:t>1</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22164">
                <a:tc>
                  <a:txBody>
                    <a:bodyPr/>
                    <a:lstStyle/>
                    <a:p>
                      <a:pPr algn="ctr"/>
                      <a:r>
                        <a:rPr lang="ru-RU" sz="1700" b="0" dirty="0" smtClean="0">
                          <a:latin typeface="Times New Roman" panose="02020603050405020304" pitchFamily="18" charset="0"/>
                          <a:cs typeface="Times New Roman" panose="02020603050405020304" pitchFamily="18" charset="0"/>
                        </a:rPr>
                        <a:t> </a:t>
                      </a:r>
                      <a:r>
                        <a:rPr lang="ru-RU" sz="1500" b="0" dirty="0" smtClean="0">
                          <a:latin typeface="Times New Roman" panose="02020603050405020304" pitchFamily="18" charset="0"/>
                          <a:cs typeface="Times New Roman" panose="02020603050405020304" pitchFamily="18" charset="0"/>
                        </a:rPr>
                        <a:t>Из</a:t>
                      </a:r>
                      <a:r>
                        <a:rPr lang="ru-RU" sz="1500" b="0" baseline="0" dirty="0" smtClean="0">
                          <a:latin typeface="Times New Roman" panose="02020603050405020304" pitchFamily="18" charset="0"/>
                          <a:cs typeface="Times New Roman" panose="02020603050405020304" pitchFamily="18" charset="0"/>
                        </a:rPr>
                        <a:t> </a:t>
                      </a:r>
                      <a:r>
                        <a:rPr lang="ru-RU" sz="1500" b="0" dirty="0" smtClean="0">
                          <a:latin typeface="Times New Roman" panose="02020603050405020304" pitchFamily="18" charset="0"/>
                          <a:cs typeface="Times New Roman" panose="02020603050405020304" pitchFamily="18" charset="0"/>
                        </a:rPr>
                        <a:t> них </a:t>
                      </a:r>
                      <a:r>
                        <a:rPr lang="ru-RU" sz="1700" b="0" dirty="0" smtClean="0">
                          <a:latin typeface="Times New Roman" panose="02020603050405020304" pitchFamily="18" charset="0"/>
                          <a:cs typeface="Times New Roman" panose="02020603050405020304" pitchFamily="18" charset="0"/>
                        </a:rPr>
                        <a:t>Необследованных </a:t>
                      </a:r>
                      <a:endParaRPr lang="en-US" sz="17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4</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r>
                        <a:rPr lang="ru-RU" sz="2000" b="0" dirty="0" smtClean="0">
                          <a:latin typeface="Times New Roman" panose="02020603050405020304" pitchFamily="18" charset="0"/>
                          <a:cs typeface="Times New Roman" panose="02020603050405020304" pitchFamily="18" charset="0"/>
                        </a:rPr>
                        <a:t>2</a:t>
                      </a:r>
                      <a:endParaRPr lang="en-US" sz="2000" b="0" dirty="0">
                        <a:latin typeface="Times New Roman" panose="02020603050405020304" pitchFamily="18" charset="0"/>
                        <a:cs typeface="Times New Roman" panose="02020603050405020304" pitchFamily="18" charset="0"/>
                      </a:endParaRPr>
                    </a:p>
                  </a:txBody>
                  <a:tcPr marL="94170" marR="94170" marT="47085" marB="4708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28543536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445198"/>
            <a:ext cx="10515600" cy="761810"/>
          </a:xfrm>
          <a:prstGeom prst="rect">
            <a:avLst/>
          </a:prstGeo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         Ранняя </a:t>
            </a:r>
            <a:r>
              <a:rPr lang="ru-RU" sz="3200" b="1" dirty="0">
                <a:solidFill>
                  <a:srgbClr val="0070C0"/>
                </a:solidFill>
                <a:latin typeface="Times New Roman" panose="02020603050405020304" pitchFamily="18" charset="0"/>
                <a:cs typeface="Times New Roman" panose="02020603050405020304" pitchFamily="18" charset="0"/>
              </a:rPr>
              <a:t>неонатальная </a:t>
            </a:r>
            <a:r>
              <a:rPr lang="ru-RU" sz="3200" b="1" dirty="0" smtClean="0">
                <a:solidFill>
                  <a:srgbClr val="0070C0"/>
                </a:solidFill>
                <a:latin typeface="Times New Roman" panose="02020603050405020304" pitchFamily="18" charset="0"/>
                <a:cs typeface="Times New Roman" panose="02020603050405020304" pitchFamily="18" charset="0"/>
              </a:rPr>
              <a:t>смертность</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439235211"/>
              </p:ext>
            </p:extLst>
          </p:nvPr>
        </p:nvGraphicFramePr>
        <p:xfrm>
          <a:off x="1858778" y="1323931"/>
          <a:ext cx="8769247" cy="5108820"/>
        </p:xfrm>
        <a:graphic>
          <a:graphicData uri="http://schemas.openxmlformats.org/drawingml/2006/table">
            <a:tbl>
              <a:tblPr/>
              <a:tblGrid>
                <a:gridCol w="2408040"/>
                <a:gridCol w="763050"/>
                <a:gridCol w="970397"/>
                <a:gridCol w="970397"/>
                <a:gridCol w="1219121"/>
                <a:gridCol w="1219121"/>
                <a:gridCol w="1219121"/>
              </a:tblGrid>
              <a:tr h="729550">
                <a:tc rowSpan="2">
                  <a:txBody>
                    <a:bodyPr/>
                    <a:lstStyle/>
                    <a:p>
                      <a:pPr algn="ctr">
                        <a:spcAft>
                          <a:spcPts val="0"/>
                        </a:spcAft>
                      </a:pPr>
                      <a:endParaRPr lang="en-US"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2014</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2015</a:t>
                      </a:r>
                      <a:r>
                        <a:rPr lang="ru-RU" sz="2400" b="0" baseline="0" dirty="0" smtClean="0">
                          <a:latin typeface="Times New Roman"/>
                          <a:ea typeface="Times New Roman"/>
                          <a:cs typeface="Times New Roman"/>
                        </a:rPr>
                        <a:t>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400" b="0" dirty="0" smtClean="0">
                          <a:latin typeface="Times New Roman"/>
                          <a:ea typeface="Times New Roman"/>
                          <a:cs typeface="Times New Roman"/>
                        </a:rPr>
                        <a:t>2016 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Всего</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2</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Недоношенные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8,3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a:latin typeface="Times New Roman"/>
                          <a:ea typeface="Times New Roman"/>
                          <a:cs typeface="Times New Roman"/>
                        </a:rPr>
                        <a:t>Переношенные</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a:latin typeface="Times New Roman"/>
                          <a:ea typeface="Times New Roman"/>
                          <a:cs typeface="Times New Roman"/>
                        </a:rPr>
                        <a:t>0</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29550">
                <a:tc>
                  <a:txBody>
                    <a:bodyPr/>
                    <a:lstStyle/>
                    <a:p>
                      <a:pPr algn="l">
                        <a:spcAft>
                          <a:spcPts val="0"/>
                        </a:spcAft>
                      </a:pPr>
                      <a:r>
                        <a:rPr lang="ru-RU" sz="2400" b="0" dirty="0" err="1" smtClean="0">
                          <a:latin typeface="Times New Roman"/>
                          <a:ea typeface="Times New Roman"/>
                          <a:cs typeface="Times New Roman"/>
                        </a:rPr>
                        <a:t>Интранатальная</a:t>
                      </a:r>
                      <a:r>
                        <a:rPr lang="ru-RU" sz="2400" b="0" baseline="0" dirty="0" smtClean="0">
                          <a:latin typeface="Times New Roman"/>
                          <a:ea typeface="Times New Roman"/>
                          <a:cs typeface="Times New Roman"/>
                        </a:rPr>
                        <a:t> гибель плода </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054145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199" y="230550"/>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ЗАБОЛЕВАЕМОСТИ НОВОРОЖДЕННЫХ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634167017"/>
              </p:ext>
            </p:extLst>
          </p:nvPr>
        </p:nvGraphicFramePr>
        <p:xfrm>
          <a:off x="838199" y="1311214"/>
          <a:ext cx="10515600" cy="5296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3207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down)">
                                      <p:cBhvr>
                                        <p:cTn id="11" dur="500"/>
                                        <p:tgtEl>
                                          <p:spTgt spid="8">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15" dur="500"/>
                                        <p:tgtEl>
                                          <p:spTgt spid="8">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9" dur="500"/>
                                        <p:tgtEl>
                                          <p:spTgt spid="8">
                                            <p:graphicEl>
                                              <a:chart seriesIdx="1" categoryIdx="0" bldStep="ptIn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graphicEl>
                                              <a:chart seriesIdx="2" categoryIdx="0" bldStep="ptInCategory"/>
                                            </p:graphicEl>
                                          </p:spTgt>
                                        </p:tgtEl>
                                        <p:attrNameLst>
                                          <p:attrName>style.visibility</p:attrName>
                                        </p:attrNameLst>
                                      </p:cBhvr>
                                      <p:to>
                                        <p:strVal val="visible"/>
                                      </p:to>
                                    </p:set>
                                    <p:animEffect transition="in" filter="wipe(down)">
                                      <p:cBhvr>
                                        <p:cTn id="24" dur="500"/>
                                        <p:tgtEl>
                                          <p:spTgt spid="8">
                                            <p:graphicEl>
                                              <a:chart seriesIdx="2" categoryIdx="0" bldStep="ptInCategory"/>
                                            </p:graphicEl>
                                          </p:spTgt>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8" dur="500"/>
                                        <p:tgtEl>
                                          <p:spTgt spid="8">
                                            <p:graphicEl>
                                              <a:chart seriesIdx="0" categoryIdx="1" bldStep="ptInCategory"/>
                                            </p:graphicEl>
                                          </p:spTgt>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32" dur="500"/>
                                        <p:tgtEl>
                                          <p:spTgt spid="8">
                                            <p:graphicEl>
                                              <a:chart seriesIdx="1" categoryIdx="1"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graphicEl>
                                              <a:chart seriesIdx="2" categoryIdx="1" bldStep="ptInCategory"/>
                                            </p:graphicEl>
                                          </p:spTgt>
                                        </p:tgtEl>
                                        <p:attrNameLst>
                                          <p:attrName>style.visibility</p:attrName>
                                        </p:attrNameLst>
                                      </p:cBhvr>
                                      <p:to>
                                        <p:strVal val="visible"/>
                                      </p:to>
                                    </p:set>
                                    <p:animEffect transition="in" filter="wipe(down)">
                                      <p:cBhvr>
                                        <p:cTn id="37" dur="500"/>
                                        <p:tgtEl>
                                          <p:spTgt spid="8">
                                            <p:graphicEl>
                                              <a:chart seriesIdx="2" categoryIdx="1" bldStep="ptInCategory"/>
                                            </p:graphic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41" dur="500"/>
                                        <p:tgtEl>
                                          <p:spTgt spid="8">
                                            <p:graphicEl>
                                              <a:chart seriesIdx="0" categoryIdx="2" bldStep="ptInCategory"/>
                                            </p:graphicEl>
                                          </p:spTgt>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45" dur="500"/>
                                        <p:tgtEl>
                                          <p:spTgt spid="8">
                                            <p:graphicEl>
                                              <a:chart seriesIdx="1" categoryIdx="2" bldStep="ptInCategory"/>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graphicEl>
                                              <a:chart seriesIdx="2" categoryIdx="2" bldStep="ptInCategory"/>
                                            </p:graphicEl>
                                          </p:spTgt>
                                        </p:tgtEl>
                                        <p:attrNameLst>
                                          <p:attrName>style.visibility</p:attrName>
                                        </p:attrNameLst>
                                      </p:cBhvr>
                                      <p:to>
                                        <p:strVal val="visible"/>
                                      </p:to>
                                    </p:set>
                                    <p:animEffect transition="in" filter="wipe(down)">
                                      <p:cBhvr>
                                        <p:cTn id="50" dur="500"/>
                                        <p:tgtEl>
                                          <p:spTgt spid="8">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Sub>
          <a:bldChart bld="categoryEl"/>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10273"/>
            <a:ext cx="10515600" cy="1854293"/>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Заболеваемость на 1000 детей родившихся </a:t>
            </a:r>
            <a:r>
              <a:rPr lang="ru-RU" sz="3600" b="1" dirty="0" smtClean="0">
                <a:solidFill>
                  <a:srgbClr val="0070C0"/>
                </a:solidFill>
                <a:latin typeface="Times New Roman" panose="02020603050405020304" pitchFamily="18" charset="0"/>
                <a:cs typeface="Times New Roman" panose="02020603050405020304" pitchFamily="18" charset="0"/>
              </a:rPr>
              <a:t>живыми</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897632337"/>
              </p:ext>
            </p:extLst>
          </p:nvPr>
        </p:nvGraphicFramePr>
        <p:xfrm>
          <a:off x="2215896" y="1754838"/>
          <a:ext cx="8064896" cy="4536504"/>
        </p:xfrm>
        <a:graphic>
          <a:graphicData uri="http://schemas.openxmlformats.org/drawingml/2006/table">
            <a:tbl>
              <a:tblPr/>
              <a:tblGrid>
                <a:gridCol w="2396744"/>
                <a:gridCol w="1815716"/>
                <a:gridCol w="1926218"/>
                <a:gridCol w="1926218"/>
              </a:tblGrid>
              <a:tr h="820321">
                <a:tc>
                  <a:txBody>
                    <a:bodyPr/>
                    <a:lstStyle/>
                    <a:p>
                      <a:pPr algn="ctr">
                        <a:spcBef>
                          <a:spcPts val="1200"/>
                        </a:spcBef>
                        <a:spcAft>
                          <a:spcPts val="300"/>
                        </a:spcAft>
                      </a:pP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2014г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2015г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Times New Roman" panose="02020603050405020304" pitchFamily="18" charset="0"/>
                          <a:ea typeface="Times New Roman"/>
                          <a:cs typeface="Times New Roman" panose="02020603050405020304" pitchFamily="18" charset="0"/>
                        </a:rPr>
                        <a:t>2016г</a:t>
                      </a:r>
                      <a:endParaRPr lang="ru-RU" sz="2400" b="0" kern="16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Заболеваемость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304-68,9‰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341-79,2‰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319 –</a:t>
                      </a:r>
                      <a:r>
                        <a:rPr lang="ru-RU" sz="2400" b="0" baseline="0" dirty="0" smtClean="0">
                          <a:latin typeface="Times New Roman" panose="02020603050405020304" pitchFamily="18" charset="0"/>
                          <a:ea typeface="Times New Roman"/>
                          <a:cs typeface="Times New Roman" panose="02020603050405020304" pitchFamily="18" charset="0"/>
                        </a:rPr>
                        <a:t> 67,4</a:t>
                      </a:r>
                      <a:r>
                        <a:rPr lang="ru-RU" sz="2400" b="0" dirty="0" smtClean="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Доношенных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256-59,9‰</a:t>
                      </a:r>
                      <a:endParaRPr lang="ru-RU" sz="2400" b="0" dirty="0">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285-68,2‰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291 – 63,3‰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31495">
                <a:tc>
                  <a:txBody>
                    <a:bodyPr/>
                    <a:lstStyle/>
                    <a:p>
                      <a:pPr algn="ctr">
                        <a:spcAft>
                          <a:spcPts val="0"/>
                        </a:spcAft>
                      </a:pPr>
                      <a:r>
                        <a:rPr lang="ru-RU" sz="2400" b="0">
                          <a:latin typeface="Times New Roman" panose="02020603050405020304" pitchFamily="18" charset="0"/>
                          <a:ea typeface="Times New Roman"/>
                          <a:cs typeface="Times New Roman" panose="02020603050405020304" pitchFamily="18" charset="0"/>
                        </a:rPr>
                        <a:t>Недоношенных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itchFamily="18" charset="0"/>
                          <a:ea typeface="Times New Roman"/>
                          <a:cs typeface="Times New Roman" pitchFamily="18" charset="0"/>
                        </a:rPr>
                        <a:t>48-335,7‰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53-438 ‰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27</a:t>
                      </a:r>
                      <a:r>
                        <a:rPr lang="ru-RU" sz="2400" b="0" baseline="0" dirty="0" smtClean="0">
                          <a:latin typeface="Times New Roman" panose="02020603050405020304" pitchFamily="18" charset="0"/>
                          <a:ea typeface="Times New Roman"/>
                          <a:cs typeface="Times New Roman" panose="02020603050405020304" pitchFamily="18" charset="0"/>
                        </a:rPr>
                        <a:t> – 198,5</a:t>
                      </a:r>
                      <a:r>
                        <a:rPr lang="ru-RU" sz="2400" b="0" dirty="0" smtClean="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4896">
                <a:tc>
                  <a:txBody>
                    <a:bodyPr/>
                    <a:lstStyle/>
                    <a:p>
                      <a:pPr algn="ctr">
                        <a:spcAft>
                          <a:spcPts val="0"/>
                        </a:spcAft>
                      </a:pPr>
                      <a:r>
                        <a:rPr lang="ru-RU" sz="2400" b="0" dirty="0">
                          <a:latin typeface="Times New Roman" panose="02020603050405020304" pitchFamily="18" charset="0"/>
                          <a:ea typeface="Times New Roman"/>
                          <a:cs typeface="Times New Roman" panose="02020603050405020304" pitchFamily="18" charset="0"/>
                        </a:rPr>
                        <a:t>Переношенных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panose="02020603050405020304" pitchFamily="18" charset="0"/>
                          <a:ea typeface="Times New Roman"/>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3-300‰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1 – 83,3‰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475848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86968" y="-64556"/>
            <a:ext cx="10515600" cy="959802"/>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Удельный вес в структуре заболеваемости</a:t>
            </a:r>
            <a:br>
              <a:rPr lang="ru-RU" sz="3200" b="1" dirty="0">
                <a:solidFill>
                  <a:srgbClr val="0070C0"/>
                </a:solidFill>
                <a:latin typeface="Times New Roman" panose="02020603050405020304" pitchFamily="18" charset="0"/>
                <a:cs typeface="Times New Roman" panose="02020603050405020304" pitchFamily="18" charset="0"/>
              </a:rPr>
            </a:br>
            <a:r>
              <a:rPr lang="ru-RU" sz="3200" b="1" dirty="0">
                <a:solidFill>
                  <a:srgbClr val="0070C0"/>
                </a:solidFill>
                <a:latin typeface="Times New Roman" panose="02020603050405020304" pitchFamily="18" charset="0"/>
                <a:cs typeface="Times New Roman" panose="02020603050405020304" pitchFamily="18" charset="0"/>
              </a:rPr>
              <a:t> в </a:t>
            </a:r>
            <a:r>
              <a:rPr lang="ru-RU" sz="3200" b="1" dirty="0" smtClean="0">
                <a:solidFill>
                  <a:srgbClr val="0070C0"/>
                </a:solidFill>
                <a:latin typeface="Times New Roman" panose="02020603050405020304" pitchFamily="18" charset="0"/>
                <a:cs typeface="Times New Roman" panose="02020603050405020304" pitchFamily="18" charset="0"/>
              </a:rPr>
              <a:t>2016г </a:t>
            </a:r>
            <a:r>
              <a:rPr lang="ru-RU" sz="3200" b="1" dirty="0">
                <a:solidFill>
                  <a:srgbClr val="0070C0"/>
                </a:solidFill>
                <a:latin typeface="Times New Roman" panose="02020603050405020304" pitchFamily="18" charset="0"/>
                <a:cs typeface="Times New Roman" panose="02020603050405020304" pitchFamily="18" charset="0"/>
              </a:rPr>
              <a:t>в сравнении с </a:t>
            </a:r>
            <a:r>
              <a:rPr lang="ru-RU" sz="3200" b="1" dirty="0" smtClean="0">
                <a:solidFill>
                  <a:srgbClr val="0070C0"/>
                </a:solidFill>
                <a:latin typeface="Times New Roman" panose="02020603050405020304" pitchFamily="18" charset="0"/>
                <a:cs typeface="Times New Roman" panose="02020603050405020304" pitchFamily="18" charset="0"/>
              </a:rPr>
              <a:t>2015г</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2033760570"/>
              </p:ext>
            </p:extLst>
          </p:nvPr>
        </p:nvGraphicFramePr>
        <p:xfrm>
          <a:off x="467192" y="891080"/>
          <a:ext cx="11257613" cy="5849141"/>
        </p:xfrm>
        <a:graphic>
          <a:graphicData uri="http://schemas.openxmlformats.org/drawingml/2006/table">
            <a:tbl>
              <a:tblPr firstRow="1" firstCol="1" lastRow="1" lastCol="1" bandRow="1" bandCol="1">
                <a:tableStyleId>{5C22544A-7EE6-4342-B048-85BDC9FD1C3A}</a:tableStyleId>
              </a:tblPr>
              <a:tblGrid>
                <a:gridCol w="845061"/>
                <a:gridCol w="2998006"/>
                <a:gridCol w="1772729"/>
                <a:gridCol w="1406472"/>
                <a:gridCol w="916121"/>
                <a:gridCol w="1106408"/>
                <a:gridCol w="1106408"/>
                <a:gridCol w="1106408"/>
              </a:tblGrid>
              <a:tr h="32687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ctr">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нозология</a:t>
                      </a:r>
                    </a:p>
                  </a:txBody>
                  <a:tcPr marL="9525" marR="9525" marT="9525" marB="0" anchor="ctr">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2014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2015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2016</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абс</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ЗВУР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66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111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22,2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85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гипоксия</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83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18,8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100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65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17,5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Коньюгационная</a:t>
                      </a:r>
                      <a:r>
                        <a:rPr lang="ru-RU" sz="2000" b="0" kern="1200" dirty="0">
                          <a:solidFill>
                            <a:schemeClr val="tx1"/>
                          </a:solidFill>
                          <a:latin typeface="Times New Roman" panose="02020603050405020304" pitchFamily="18" charset="0"/>
                          <a:ea typeface="Times New Roman"/>
                          <a:cs typeface="Times New Roman" panose="02020603050405020304" pitchFamily="18" charset="0"/>
                        </a:rPr>
                        <a:t> желтуха</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12,9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96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19,2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106</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28,5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ВПР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8,7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9,5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50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ГБН</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3,6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47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9,4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Родовая травма</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38</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7,6</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кефалогематома</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33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7,5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6,8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2,7</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ВУП</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5,3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4,2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6,1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9</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перелом ключицы</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0,4</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0,8</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2</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0,5</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прочие</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0,7</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СДР</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Пор. </a:t>
                      </a:r>
                      <a:r>
                        <a:rPr lang="ru-RU" sz="2000" b="0" kern="1200" dirty="0" err="1">
                          <a:solidFill>
                            <a:schemeClr val="tx1"/>
                          </a:solidFill>
                          <a:latin typeface="Times New Roman" panose="02020603050405020304" pitchFamily="18" charset="0"/>
                          <a:ea typeface="Times New Roman"/>
                          <a:cs typeface="Times New Roman" panose="02020603050405020304" pitchFamily="18" charset="0"/>
                        </a:rPr>
                        <a:t>переф.нервной</a:t>
                      </a:r>
                      <a:r>
                        <a:rPr lang="ru-RU" sz="2000" b="0" kern="1200" dirty="0">
                          <a:solidFill>
                            <a:schemeClr val="tx1"/>
                          </a:solidFill>
                          <a:latin typeface="Times New Roman" panose="02020603050405020304" pitchFamily="18" charset="0"/>
                          <a:ea typeface="Times New Roman"/>
                          <a:cs typeface="Times New Roman" panose="02020603050405020304" pitchFamily="18" charset="0"/>
                        </a:rPr>
                        <a:t> системы</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0,45</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13</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ВЖК</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ВУС</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0,2</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0,3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268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000" b="0" kern="120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a:solidFill>
                            <a:schemeClr val="tx1"/>
                          </a:solidFill>
                          <a:latin typeface="Times New Roman" panose="02020603050405020304" pitchFamily="18" charset="0"/>
                          <a:ea typeface="Times New Roman"/>
                          <a:cs typeface="Times New Roman" panose="02020603050405020304" pitchFamily="18" charset="0"/>
                        </a:rPr>
                        <a:t>всего</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324</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a:solidFill>
                            <a:schemeClr val="tx1"/>
                          </a:solidFill>
                          <a:latin typeface="Times New Roman" panose="02020603050405020304" pitchFamily="18" charset="0"/>
                          <a:ea typeface="Times New Roman"/>
                          <a:cs typeface="Times New Roman" panose="02020603050405020304" pitchFamily="18" charset="0"/>
                        </a:rPr>
                        <a:t>100</a:t>
                      </a: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499</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373</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0" kern="1200" dirty="0" smtClean="0">
                          <a:solidFill>
                            <a:schemeClr val="tx1"/>
                          </a:solidFill>
                          <a:latin typeface="Times New Roman" panose="02020603050405020304" pitchFamily="18" charset="0"/>
                          <a:ea typeface="Times New Roman"/>
                          <a:cs typeface="Times New Roman" panose="02020603050405020304" pitchFamily="18" charset="0"/>
                        </a:rPr>
                        <a:t>100</a:t>
                      </a:r>
                      <a:endParaRPr lang="ru-RU" sz="2000" b="0" kern="1200" dirty="0">
                        <a:solidFill>
                          <a:schemeClr val="tx1"/>
                        </a:solidFill>
                        <a:latin typeface="Times New Roman" panose="02020603050405020304" pitchFamily="18" charset="0"/>
                        <a:ea typeface="Times New Roman"/>
                        <a:cs typeface="Times New Roman" panose="02020603050405020304" pitchFamily="18" charset="0"/>
                      </a:endParaRPr>
                    </a:p>
                  </a:txBody>
                  <a:tcPr marL="9525" marR="9525" marT="9525" marB="0" anchor="b">
                    <a:gradFill>
                      <a:gsLst>
                        <a:gs pos="0">
                          <a:schemeClr val="accent1">
                            <a:lumMod val="7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537063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Title 2"/>
          <p:cNvSpPr>
            <a:spLocks noGrp="1"/>
          </p:cNvSpPr>
          <p:nvPr>
            <p:ph type="title"/>
          </p:nvPr>
        </p:nvSpPr>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Показатели выполнения государственного заказа </a:t>
            </a:r>
            <a:br>
              <a:rPr lang="ru-RU" sz="2800" b="1" dirty="0">
                <a:solidFill>
                  <a:srgbClr val="0070C0"/>
                </a:solidFill>
                <a:latin typeface="Times New Roman" panose="02020603050405020304" pitchFamily="18" charset="0"/>
                <a:cs typeface="Times New Roman" panose="02020603050405020304" pitchFamily="18" charset="0"/>
              </a:rPr>
            </a:br>
            <a:r>
              <a:rPr lang="ru-RU" sz="2800" b="1" dirty="0">
                <a:solidFill>
                  <a:srgbClr val="0070C0"/>
                </a:solidFill>
                <a:latin typeface="Times New Roman" panose="02020603050405020304" pitchFamily="18" charset="0"/>
                <a:cs typeface="Times New Roman" panose="02020603050405020304" pitchFamily="18" charset="0"/>
              </a:rPr>
              <a:t>в ГКП на ПХВ   «Родильный дом №4» в </a:t>
            </a:r>
            <a:r>
              <a:rPr lang="ru-RU" sz="2800" b="1" dirty="0" smtClean="0">
                <a:solidFill>
                  <a:srgbClr val="0070C0"/>
                </a:solidFill>
                <a:latin typeface="Times New Roman" panose="02020603050405020304" pitchFamily="18" charset="0"/>
                <a:cs typeface="Times New Roman" panose="02020603050405020304" pitchFamily="18" charset="0"/>
              </a:rPr>
              <a:t>2016 </a:t>
            </a:r>
            <a:r>
              <a:rPr lang="ru-RU" sz="2800" b="1" dirty="0">
                <a:solidFill>
                  <a:srgbClr val="0070C0"/>
                </a:solidFill>
                <a:latin typeface="Times New Roman" panose="02020603050405020304" pitchFamily="18" charset="0"/>
                <a:cs typeface="Times New Roman" panose="02020603050405020304" pitchFamily="18" charset="0"/>
              </a:rPr>
              <a:t>г</a:t>
            </a:r>
            <a:endParaRPr lang="en-GB"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1679415441"/>
              </p:ext>
            </p:extLst>
          </p:nvPr>
        </p:nvGraphicFramePr>
        <p:xfrm>
          <a:off x="2015647" y="2101242"/>
          <a:ext cx="8136904" cy="3549683"/>
        </p:xfrm>
        <a:graphic>
          <a:graphicData uri="http://schemas.openxmlformats.org/drawingml/2006/table">
            <a:tbl>
              <a:tblPr firstRow="1" firstCol="1" lastRow="1" lastCol="1" bandRow="1" bandCol="1">
                <a:tableStyleId>{5C22544A-7EE6-4342-B048-85BDC9FD1C3A}</a:tableStyleId>
              </a:tblPr>
              <a:tblGrid>
                <a:gridCol w="2986620"/>
                <a:gridCol w="1621892"/>
                <a:gridCol w="1800200"/>
                <a:gridCol w="1728192"/>
              </a:tblGrid>
              <a:tr h="1217590">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Профиль мед</a:t>
                      </a:r>
                      <a:r>
                        <a:rPr lang="ru-RU" sz="2000" b="0" dirty="0" smtClean="0">
                          <a:solidFill>
                            <a:schemeClr val="tx1"/>
                          </a:solidFill>
                          <a:effectLst/>
                          <a:latin typeface="Times New Roman" panose="02020603050405020304" pitchFamily="18" charset="0"/>
                          <a:cs typeface="Times New Roman" panose="02020603050405020304" pitchFamily="18" charset="0"/>
                        </a:rPr>
                        <a:t>. услуг</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Плановое кол-во</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Фактическое количество</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Показатель выполнения плана (%)</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05863">
                <a:tc>
                  <a:txBody>
                    <a:bodyPr/>
                    <a:lstStyle/>
                    <a:p>
                      <a:pPr algn="just">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Родоразрешение</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4600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4335</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94,2%</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96785">
                <a:tc>
                  <a:txBody>
                    <a:bodyPr/>
                    <a:lstStyle/>
                    <a:p>
                      <a:pPr algn="l">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Отделение</a:t>
                      </a:r>
                      <a:r>
                        <a:rPr lang="ru-RU" sz="2000" b="0" baseline="0" dirty="0" smtClean="0">
                          <a:solidFill>
                            <a:schemeClr val="tx1"/>
                          </a:solidFill>
                          <a:effectLst/>
                          <a:latin typeface="Times New Roman" panose="02020603050405020304" pitchFamily="18" charset="0"/>
                          <a:cs typeface="Times New Roman" panose="02020603050405020304" pitchFamily="18" charset="0"/>
                        </a:rPr>
                        <a:t> </a:t>
                      </a:r>
                      <a:r>
                        <a:rPr lang="ru-RU" sz="2000" b="0" dirty="0" smtClean="0">
                          <a:solidFill>
                            <a:schemeClr val="tx1"/>
                          </a:solidFill>
                          <a:effectLst/>
                          <a:latin typeface="Times New Roman" panose="02020603050405020304" pitchFamily="18" charset="0"/>
                          <a:cs typeface="Times New Roman" panose="02020603050405020304" pitchFamily="18" charset="0"/>
                        </a:rPr>
                        <a:t>патологии </a:t>
                      </a:r>
                      <a:r>
                        <a:rPr lang="ru-RU" sz="2000" b="0" dirty="0">
                          <a:solidFill>
                            <a:schemeClr val="tx1"/>
                          </a:solidFill>
                          <a:effectLst/>
                          <a:latin typeface="Times New Roman" panose="02020603050405020304" pitchFamily="18" charset="0"/>
                          <a:cs typeface="Times New Roman" panose="02020603050405020304" pitchFamily="18" charset="0"/>
                        </a:rPr>
                        <a:t>беременных</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2060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a:t>
                      </a:r>
                      <a:r>
                        <a:rPr lang="en-US" sz="2000" b="0" dirty="0" smtClean="0">
                          <a:solidFill>
                            <a:schemeClr val="tx1"/>
                          </a:solidFill>
                          <a:effectLst/>
                          <a:latin typeface="Times New Roman" panose="02020603050405020304" pitchFamily="18" charset="0"/>
                          <a:cs typeface="Times New Roman" panose="02020603050405020304" pitchFamily="18" charset="0"/>
                        </a:rPr>
                        <a:t>60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0" dirty="0" smtClean="0">
                          <a:solidFill>
                            <a:schemeClr val="tx1"/>
                          </a:solidFill>
                          <a:effectLst/>
                          <a:latin typeface="Times New Roman" panose="02020603050405020304" pitchFamily="18" charset="0"/>
                          <a:cs typeface="Times New Roman" panose="02020603050405020304" pitchFamily="18" charset="0"/>
                        </a:rPr>
                        <a:t>100</a:t>
                      </a:r>
                      <a:r>
                        <a:rPr lang="ru-RU" sz="2000" b="0" dirty="0" smtClean="0">
                          <a:solidFill>
                            <a:schemeClr val="tx1"/>
                          </a:solidFill>
                          <a:effectLst/>
                          <a:latin typeface="Times New Roman" panose="02020603050405020304" pitchFamily="18" charset="0"/>
                          <a:cs typeface="Times New Roman" panose="02020603050405020304" pitchFamily="18" charset="0"/>
                        </a:rPr>
                        <a:t>%</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48730">
                <a:tc>
                  <a:txBody>
                    <a:bodyPr/>
                    <a:lstStyle/>
                    <a:p>
                      <a:pPr algn="just">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Отделение гинекологии</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120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tabLst>
                          <a:tab pos="409575" algn="l"/>
                          <a:tab pos="569595" algn="ctr"/>
                        </a:tabLst>
                      </a:pPr>
                      <a:r>
                        <a:rPr lang="ru-RU" sz="2000" b="0" dirty="0" smtClean="0">
                          <a:solidFill>
                            <a:schemeClr val="tx1"/>
                          </a:solidFill>
                          <a:effectLst/>
                          <a:latin typeface="Times New Roman" panose="02020603050405020304" pitchFamily="18" charset="0"/>
                          <a:cs typeface="Times New Roman" panose="02020603050405020304" pitchFamily="18" charset="0"/>
                        </a:rPr>
                        <a:t>72</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60%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51819">
                <a:tc>
                  <a:txBody>
                    <a:bodyPr/>
                    <a:lstStyle/>
                    <a:p>
                      <a:pPr algn="just">
                        <a:spcAft>
                          <a:spcPts val="0"/>
                        </a:spcAft>
                      </a:pPr>
                      <a:r>
                        <a:rPr lang="ru-RU" sz="2000" b="0">
                          <a:solidFill>
                            <a:schemeClr val="tx1"/>
                          </a:solidFill>
                          <a:effectLst/>
                          <a:latin typeface="Times New Roman" panose="02020603050405020304" pitchFamily="18" charset="0"/>
                          <a:cs typeface="Times New Roman" panose="02020603050405020304" pitchFamily="18" charset="0"/>
                        </a:rPr>
                        <a:t>Стационар-замещающие услуги</a:t>
                      </a:r>
                      <a:endParaRPr lang="en-GB" sz="20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120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113</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94,1%</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16081">
                <a:tc>
                  <a:txBody>
                    <a:bodyPr/>
                    <a:lstStyle/>
                    <a:p>
                      <a:pPr algn="just">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ВСЕГО:</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6900</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6531</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94,6%</a:t>
                      </a:r>
                      <a:endParaRPr lang="en-GB"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4676438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372174"/>
            <a:ext cx="10515600" cy="749490"/>
          </a:xfr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Структура переведенных </a:t>
            </a:r>
            <a:r>
              <a:rPr lang="ru-RU" sz="3200" b="1" dirty="0" smtClean="0">
                <a:solidFill>
                  <a:srgbClr val="0070C0"/>
                </a:solidFill>
                <a:latin typeface="Times New Roman" panose="02020603050405020304" pitchFamily="18" charset="0"/>
                <a:cs typeface="Times New Roman" panose="02020603050405020304" pitchFamily="18" charset="0"/>
              </a:rPr>
              <a:t>новорожденных на второй этап 2016г</a:t>
            </a:r>
            <a:r>
              <a:rPr lang="ru-RU" sz="3200" b="1" dirty="0">
                <a:solidFill>
                  <a:srgbClr val="0070C0"/>
                </a:solidFill>
                <a:latin typeface="Times New Roman" panose="02020603050405020304" pitchFamily="18" charset="0"/>
                <a:cs typeface="Times New Roman" panose="02020603050405020304" pitchFamily="18" charset="0"/>
              </a:rPr>
              <a:t>.</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99312616"/>
              </p:ext>
            </p:extLst>
          </p:nvPr>
        </p:nvGraphicFramePr>
        <p:xfrm>
          <a:off x="2098623" y="1639767"/>
          <a:ext cx="7794885" cy="4521447"/>
        </p:xfrm>
        <a:graphic>
          <a:graphicData uri="http://schemas.openxmlformats.org/drawingml/2006/table">
            <a:tbl>
              <a:tblPr>
                <a:tableStyleId>{5C22544A-7EE6-4342-B048-85BDC9FD1C3A}</a:tableStyleId>
              </a:tblPr>
              <a:tblGrid>
                <a:gridCol w="3806406"/>
                <a:gridCol w="1600469"/>
                <a:gridCol w="1194005"/>
                <a:gridCol w="1194005"/>
              </a:tblGrid>
              <a:tr h="645921">
                <a:tc rowSpan="2">
                  <a:txBody>
                    <a:bodyPr/>
                    <a:lstStyle/>
                    <a:p>
                      <a:pPr algn="l" fontAlgn="b"/>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gridSpan="3">
                  <a:txBody>
                    <a:bodyPr/>
                    <a:lstStyle/>
                    <a:p>
                      <a:pPr algn="ctr" fontAlgn="ctr"/>
                      <a:r>
                        <a:rPr lang="ru-RU" sz="2400" b="1" u="none" strike="noStrike" dirty="0">
                          <a:effectLst/>
                        </a:rPr>
                        <a:t>Всего</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hMerge="1">
                  <a:txBody>
                    <a:bodyPr/>
                    <a:lstStyle/>
                    <a:p>
                      <a:endParaRPr lang="ru-RU"/>
                    </a:p>
                  </a:txBody>
                  <a:tcPr/>
                </a:tc>
                <a:tc hMerge="1">
                  <a:txBody>
                    <a:bodyPr/>
                    <a:lstStyle/>
                    <a:p>
                      <a:pPr algn="ctr" fontAlgn="ct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vMerge="1">
                  <a:txBody>
                    <a:bodyPr/>
                    <a:lstStyle/>
                    <a:p>
                      <a:pPr algn="l" fontAlgn="b"/>
                      <a:endParaRPr lang="ru-RU"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ru-RU" sz="2400" b="1" u="none" strike="noStrike" dirty="0">
                          <a:effectLst/>
                        </a:rPr>
                        <a:t>2014</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1" u="none" strike="noStrike" dirty="0">
                          <a:effectLst/>
                        </a:rPr>
                        <a:t>2015</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1" i="0" u="none" strike="noStrike" dirty="0" smtClean="0">
                          <a:solidFill>
                            <a:srgbClr val="000000"/>
                          </a:solidFill>
                          <a:effectLst/>
                          <a:latin typeface="Calibri" panose="020F0502020204030204" pitchFamily="34" charset="0"/>
                        </a:rPr>
                        <a:t>2016</a:t>
                      </a:r>
                      <a:endParaRPr lang="ru-RU" sz="2400" b="1"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родилось</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4415</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4304</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4732</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переведено</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57</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46</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58</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доношен</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25</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a:effectLst/>
                        </a:rPr>
                        <a:t>28</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33</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недонош</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32</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18</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25</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5921">
                <a:tc>
                  <a:txBody>
                    <a:bodyPr/>
                    <a:lstStyle/>
                    <a:p>
                      <a:pPr algn="l" fontAlgn="b"/>
                      <a:r>
                        <a:rPr lang="ru-RU" sz="2400" u="none" strike="noStrike">
                          <a:effectLst/>
                        </a:rPr>
                        <a:t>переношенных</a:t>
                      </a:r>
                      <a:endParaRPr lang="ru-RU" sz="2400" b="0" i="0" u="none" strike="noStrike">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 </a:t>
                      </a:r>
                      <a:r>
                        <a:rPr lang="ru-RU" sz="2400" u="none" strike="noStrike" dirty="0" smtClean="0">
                          <a:effectLst/>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u="none" strike="noStrike" dirty="0">
                          <a:effectLst/>
                        </a:rPr>
                        <a:t> </a:t>
                      </a:r>
                      <a:r>
                        <a:rPr lang="ru-RU" sz="2400" u="none" strike="noStrike" dirty="0" smtClean="0">
                          <a:effectLst/>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400" b="0" i="0" u="none" strike="noStrike" dirty="0" smtClean="0">
                          <a:solidFill>
                            <a:srgbClr val="000000"/>
                          </a:solidFill>
                          <a:effectLst/>
                          <a:latin typeface="Calibri" panose="020F0502020204030204" pitchFamily="34" charset="0"/>
                        </a:rPr>
                        <a:t>0</a:t>
                      </a:r>
                      <a:endParaRPr lang="ru-RU" sz="2400" b="0" i="0" u="none" strike="noStrike" dirty="0">
                        <a:solidFill>
                          <a:srgbClr val="000000"/>
                        </a:solidFill>
                        <a:effectLst/>
                        <a:latin typeface="Calibri" panose="020F0502020204030204" pitchFamily="34" charset="0"/>
                      </a:endParaRPr>
                    </a:p>
                  </a:txBody>
                  <a:tcPr marL="9525" marR="9525" marT="9525"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8837246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Вакцинация и скрининг новорожденных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726602324"/>
              </p:ext>
            </p:extLst>
          </p:nvPr>
        </p:nvGraphicFramePr>
        <p:xfrm>
          <a:off x="2128126" y="2195980"/>
          <a:ext cx="7614964" cy="3301285"/>
        </p:xfrm>
        <a:graphic>
          <a:graphicData uri="http://schemas.openxmlformats.org/drawingml/2006/table">
            <a:tbl>
              <a:tblPr>
                <a:tableStyleId>{5C22544A-7EE6-4342-B048-85BDC9FD1C3A}</a:tableStyleId>
              </a:tblPr>
              <a:tblGrid>
                <a:gridCol w="2658784"/>
                <a:gridCol w="1652060"/>
                <a:gridCol w="1652060"/>
                <a:gridCol w="1652060"/>
              </a:tblGrid>
              <a:tr h="660257">
                <a:tc>
                  <a:txBody>
                    <a:bodyPr/>
                    <a:lstStyle/>
                    <a:p>
                      <a:pPr marL="0" algn="ctr" defTabSz="914400" rtl="0" eaLnBrk="1" fontAlgn="ctr" latinLnBrk="0" hangingPunct="1"/>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2014</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2015</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2016</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БЦЖ</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102,2%</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97,0%</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97%</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ВГВ</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97,8%</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97,4%</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97,4%</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ФКУ</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99,9%</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Аудиометрия</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a:solidFill>
                            <a:schemeClr val="dk1"/>
                          </a:solidFill>
                          <a:effectLst/>
                          <a:latin typeface="+mn-lt"/>
                          <a:ea typeface="+mn-ea"/>
                          <a:cs typeface="+mn-cs"/>
                        </a:rPr>
                        <a:t>92,0%</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a:solidFill>
                            <a:schemeClr val="dk1"/>
                          </a:solidFill>
                          <a:effectLst/>
                          <a:latin typeface="+mn-lt"/>
                          <a:ea typeface="+mn-ea"/>
                          <a:cs typeface="+mn-cs"/>
                        </a:rPr>
                        <a:t>99,9%</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99,9%</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3500511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ВБИ новорожденных</a:t>
            </a:r>
            <a:endParaRPr lang="ru-RU"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717279952"/>
              </p:ext>
            </p:extLst>
          </p:nvPr>
        </p:nvGraphicFramePr>
        <p:xfrm>
          <a:off x="1895475" y="2195980"/>
          <a:ext cx="7847617" cy="1320514"/>
        </p:xfrm>
        <a:graphic>
          <a:graphicData uri="http://schemas.openxmlformats.org/drawingml/2006/table">
            <a:tbl>
              <a:tblPr>
                <a:tableStyleId>{5C22544A-7EE6-4342-B048-85BDC9FD1C3A}</a:tableStyleId>
              </a:tblPr>
              <a:tblGrid>
                <a:gridCol w="1656138"/>
                <a:gridCol w="884497"/>
                <a:gridCol w="884497"/>
                <a:gridCol w="884497"/>
                <a:gridCol w="884497"/>
                <a:gridCol w="884497"/>
                <a:gridCol w="884497"/>
                <a:gridCol w="884497"/>
              </a:tblGrid>
              <a:tr h="660257">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ГОД</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2010</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2011</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2012</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2013</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2014</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2015</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2016</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0257">
                <a:tc>
                  <a:txBody>
                    <a:bodyPr/>
                    <a:lstStyle/>
                    <a:p>
                      <a:pPr marL="0" algn="ctr" defTabSz="914400" rtl="0" eaLnBrk="1" fontAlgn="ctr" latinLnBrk="0" hangingPunct="1"/>
                      <a:r>
                        <a:rPr lang="ru-RU" sz="2400" u="none" strike="noStrike" kern="1200" dirty="0" smtClean="0">
                          <a:solidFill>
                            <a:schemeClr val="dk1"/>
                          </a:solidFill>
                          <a:effectLst/>
                          <a:latin typeface="+mn-lt"/>
                          <a:ea typeface="+mn-ea"/>
                          <a:cs typeface="+mn-cs"/>
                        </a:rPr>
                        <a:t>ВБИ</a:t>
                      </a:r>
                      <a:endParaRPr lang="ru-RU" sz="2400" u="none" strike="noStrike" kern="1200" dirty="0">
                        <a:solidFill>
                          <a:schemeClr val="dk1"/>
                        </a:solidFill>
                        <a:effectLst/>
                        <a:latin typeface="+mn-lt"/>
                        <a:ea typeface="+mn-ea"/>
                        <a:cs typeface="+mn-cs"/>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2 </a:t>
                      </a:r>
                      <a:r>
                        <a:rPr lang="ru-RU" sz="2400" b="0" dirty="0" smtClean="0">
                          <a:latin typeface="Times New Roman" panose="02020603050405020304" pitchFamily="18" charset="0"/>
                          <a:ea typeface="Times New Roman"/>
                          <a:cs typeface="Times New Roman" panose="02020603050405020304" pitchFamily="18" charset="0"/>
                        </a:rPr>
                        <a:t>‰</a:t>
                      </a: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0,7 </a:t>
                      </a:r>
                      <a:r>
                        <a:rPr lang="ru-RU" sz="2400" b="0" dirty="0" smtClean="0">
                          <a:latin typeface="Times New Roman" panose="02020603050405020304" pitchFamily="18" charset="0"/>
                          <a:ea typeface="Times New Roman"/>
                          <a:cs typeface="Times New Roman" panose="02020603050405020304" pitchFamily="18" charset="0"/>
                        </a:rPr>
                        <a:t>‰</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1,1 </a:t>
                      </a:r>
                      <a:r>
                        <a:rPr lang="ru-RU" sz="2400" b="0" dirty="0" smtClean="0">
                          <a:latin typeface="Times New Roman" panose="02020603050405020304" pitchFamily="18" charset="0"/>
                          <a:ea typeface="Times New Roman"/>
                          <a:cs typeface="Times New Roman" panose="02020603050405020304" pitchFamily="18" charset="0"/>
                        </a:rPr>
                        <a:t>‰</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0,6 </a:t>
                      </a:r>
                      <a:r>
                        <a:rPr lang="ru-RU" sz="2400" b="0" dirty="0" smtClean="0">
                          <a:latin typeface="Times New Roman" panose="02020603050405020304" pitchFamily="18" charset="0"/>
                          <a:ea typeface="Times New Roman"/>
                          <a:cs typeface="Times New Roman" panose="02020603050405020304" pitchFamily="18" charset="0"/>
                        </a:rPr>
                        <a:t>‰</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0,6 </a:t>
                      </a:r>
                      <a:r>
                        <a:rPr lang="ru-RU" sz="2400" b="0" dirty="0" smtClean="0">
                          <a:latin typeface="Times New Roman" panose="02020603050405020304" pitchFamily="18" charset="0"/>
                          <a:ea typeface="Times New Roman"/>
                          <a:cs typeface="Times New Roman" panose="02020603050405020304" pitchFamily="18" charset="0"/>
                        </a:rPr>
                        <a:t>‰</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b="0" dirty="0" smtClean="0">
                          <a:latin typeface="Times New Roman" panose="02020603050405020304" pitchFamily="18" charset="0"/>
                          <a:ea typeface="Times New Roman"/>
                          <a:cs typeface="Times New Roman" panose="02020603050405020304" pitchFamily="18" charset="0"/>
                        </a:rPr>
                        <a:t> 0 ‰</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2400" u="none" strike="noStrike" kern="1200" dirty="0" smtClean="0">
                          <a:solidFill>
                            <a:schemeClr val="dk1"/>
                          </a:solidFill>
                          <a:effectLst/>
                          <a:latin typeface="+mn-lt"/>
                          <a:ea typeface="+mn-ea"/>
                          <a:cs typeface="+mn-cs"/>
                        </a:rPr>
                        <a:t>0,2 </a:t>
                      </a:r>
                      <a:r>
                        <a:rPr lang="ru-RU" sz="2400" b="0" dirty="0" smtClean="0">
                          <a:latin typeface="Times New Roman" panose="02020603050405020304" pitchFamily="18" charset="0"/>
                          <a:ea typeface="Times New Roman"/>
                          <a:cs typeface="Times New Roman" panose="02020603050405020304" pitchFamily="18" charset="0"/>
                        </a:rPr>
                        <a:t>‰</a:t>
                      </a:r>
                      <a:endParaRPr lang="ru-RU" sz="2400" b="0" dirty="0" smtClean="0">
                        <a:latin typeface="Times New Roman" panose="02020603050405020304" pitchFamily="18" charset="0"/>
                        <a:ea typeface="Times New Roman"/>
                        <a:cs typeface="Times New Roman" panose="02020603050405020304" pitchFamily="18" charset="0"/>
                      </a:endParaRPr>
                    </a:p>
                  </a:txBody>
                  <a:tcPr marL="33013" marR="33013" marT="33013"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949316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698500" y="503238"/>
            <a:ext cx="11188700" cy="1325562"/>
          </a:xfr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Программа по снижению заболеваемости туберкулёзом в 2016 год</a:t>
            </a:r>
            <a:endParaRPr lang="ru-RU" sz="32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2708553"/>
            <a:ext cx="10515600" cy="230832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3600" dirty="0" smtClean="0">
                <a:solidFill>
                  <a:schemeClr val="lt1"/>
                </a:solidFill>
                <a:latin typeface="Times New Roman" pitchFamily="18" charset="0"/>
              </a:rPr>
              <a:t>ФГ проведено </a:t>
            </a:r>
            <a:r>
              <a:rPr lang="ru-RU" sz="3600" dirty="0" smtClean="0">
                <a:solidFill>
                  <a:schemeClr val="lt1"/>
                </a:solidFill>
                <a:latin typeface="Times New Roman" pitchFamily="18" charset="0"/>
              </a:rPr>
              <a:t>– 99,9% </a:t>
            </a:r>
            <a:endParaRPr lang="ru-RU" sz="3600" dirty="0">
              <a:solidFill>
                <a:schemeClr val="lt1"/>
              </a:solidFill>
              <a:latin typeface="Times New Roman" pitchFamily="18" charset="0"/>
            </a:endParaRPr>
          </a:p>
          <a:p>
            <a:pPr marL="0">
              <a:lnSpc>
                <a:spcPct val="90000"/>
              </a:lnSpc>
              <a:buFont typeface="Wingdings" pitchFamily="2" charset="2"/>
              <a:buNone/>
            </a:pPr>
            <a:r>
              <a:rPr lang="ru-RU" sz="3600" dirty="0">
                <a:solidFill>
                  <a:schemeClr val="lt1"/>
                </a:solidFill>
                <a:latin typeface="Times New Roman" pitchFamily="18" charset="0"/>
              </a:rPr>
              <a:t>С подозрением </a:t>
            </a:r>
            <a:r>
              <a:rPr lang="ru-RU" sz="3600" dirty="0" smtClean="0">
                <a:solidFill>
                  <a:schemeClr val="lt1"/>
                </a:solidFill>
                <a:latin typeface="Times New Roman" pitchFamily="18" charset="0"/>
              </a:rPr>
              <a:t>90 </a:t>
            </a:r>
            <a:r>
              <a:rPr lang="ru-RU" sz="3600" dirty="0">
                <a:solidFill>
                  <a:schemeClr val="lt1"/>
                </a:solidFill>
                <a:latin typeface="Times New Roman" pitchFamily="18" charset="0"/>
              </a:rPr>
              <a:t>сл. – </a:t>
            </a:r>
            <a:r>
              <a:rPr lang="ru-RU" sz="3600" dirty="0" smtClean="0">
                <a:solidFill>
                  <a:schemeClr val="lt1"/>
                </a:solidFill>
                <a:latin typeface="Times New Roman" pitchFamily="18" charset="0"/>
              </a:rPr>
              <a:t>1,9%</a:t>
            </a:r>
            <a:endParaRPr lang="ru-RU" sz="3600" dirty="0">
              <a:solidFill>
                <a:schemeClr val="lt1"/>
              </a:solidFill>
              <a:latin typeface="Times New Roman" pitchFamily="18" charset="0"/>
            </a:endParaRPr>
          </a:p>
          <a:p>
            <a:pPr marL="0">
              <a:lnSpc>
                <a:spcPct val="90000"/>
              </a:lnSpc>
              <a:buFont typeface="Wingdings" pitchFamily="2" charset="2"/>
              <a:buNone/>
            </a:pPr>
            <a:r>
              <a:rPr lang="ru-RU" sz="3600" dirty="0">
                <a:solidFill>
                  <a:schemeClr val="lt1"/>
                </a:solidFill>
                <a:latin typeface="Times New Roman" pitchFamily="18" charset="0"/>
              </a:rPr>
              <a:t>Выявленный туберкулёз </a:t>
            </a:r>
            <a:r>
              <a:rPr lang="ru-RU" sz="3600" dirty="0" smtClean="0">
                <a:solidFill>
                  <a:schemeClr val="lt1"/>
                </a:solidFill>
                <a:latin typeface="Times New Roman" pitchFamily="18" charset="0"/>
              </a:rPr>
              <a:t>2 </a:t>
            </a:r>
            <a:r>
              <a:rPr lang="ru-RU" sz="3600" dirty="0">
                <a:solidFill>
                  <a:schemeClr val="lt1"/>
                </a:solidFill>
                <a:latin typeface="Times New Roman" pitchFamily="18" charset="0"/>
              </a:rPr>
              <a:t>сл. – </a:t>
            </a:r>
            <a:r>
              <a:rPr lang="ru-RU" sz="3600" dirty="0" smtClean="0">
                <a:solidFill>
                  <a:schemeClr val="lt1"/>
                </a:solidFill>
                <a:latin typeface="Times New Roman" pitchFamily="18" charset="0"/>
              </a:rPr>
              <a:t>2,2% </a:t>
            </a:r>
            <a:r>
              <a:rPr lang="ru-RU" sz="3600" dirty="0" smtClean="0">
                <a:solidFill>
                  <a:schemeClr val="lt1"/>
                </a:solidFill>
                <a:latin typeface="Times New Roman" pitchFamily="18" charset="0"/>
              </a:rPr>
              <a:t>переведены </a:t>
            </a:r>
            <a:r>
              <a:rPr lang="ru-RU" sz="3600" dirty="0">
                <a:solidFill>
                  <a:schemeClr val="lt1"/>
                </a:solidFill>
                <a:latin typeface="Times New Roman" pitchFamily="18" charset="0"/>
              </a:rPr>
              <a:t>в туберкулёзный диспансер.  </a:t>
            </a:r>
          </a:p>
        </p:txBody>
      </p:sp>
    </p:spTree>
    <p:extLst>
      <p:ext uri="{BB962C8B-B14F-4D97-AF65-F5344CB8AC3E}">
        <p14:creationId xmlns:p14="http://schemas.microsoft.com/office/powerpoint/2010/main" val="1406609436"/>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4" name="Таблица 3"/>
          <p:cNvGraphicFramePr>
            <a:graphicFrameLocks noGrp="1"/>
          </p:cNvGraphicFramePr>
          <p:nvPr>
            <p:extLst>
              <p:ext uri="{D42A27DB-BD31-4B8C-83A1-F6EECF244321}">
                <p14:modId xmlns:p14="http://schemas.microsoft.com/office/powerpoint/2010/main" val="1671666692"/>
              </p:ext>
            </p:extLst>
          </p:nvPr>
        </p:nvGraphicFramePr>
        <p:xfrm>
          <a:off x="2199415" y="1214082"/>
          <a:ext cx="7793166" cy="524295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a:effectLst/>
                        </a:rPr>
                        <a:t>Нозология</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2016 год</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2015 год</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Всего:</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131</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107</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Лактостаз</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4 – 0,08%</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6 – 0,14%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Серозный мастит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Катаральная ангина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9 – 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18 – 0,44%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err="1">
                          <a:effectLst/>
                        </a:rPr>
                        <a:t>Лохиометра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7 – 0,15%</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9 – 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Остатки плацентарной ткани</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0,07%</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Симфизит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Позднее послеродовое кровотечение</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5 – 0,1%</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Инфильтрация послеоперационного шва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Церебральная ангиодистония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Сакроилеит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382104">
                <a:tc>
                  <a:txBody>
                    <a:bodyPr/>
                    <a:lstStyle/>
                    <a:p>
                      <a:pPr algn="l" fontAlgn="ctr"/>
                      <a:r>
                        <a:rPr lang="ru-RU" sz="2000" u="none" strike="noStrike">
                          <a:effectLst/>
                        </a:rPr>
                        <a:t>Состояние после экстирпации матки по поводу нагноившейся кисты яичника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Рассеянный склероз</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r h="382104">
                <a:tc>
                  <a:txBody>
                    <a:bodyPr/>
                    <a:lstStyle/>
                    <a:p>
                      <a:pPr algn="l" fontAlgn="ctr"/>
                      <a:r>
                        <a:rPr lang="ru-RU" sz="2000" u="none" strike="noStrike">
                          <a:effectLst/>
                        </a:rPr>
                        <a:t>Состояние после кроссэктомии по поводу восходящего варико-тромбофлебита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1 – 0,02%</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5000">
                          <a:srgbClr val="FFFFFF"/>
                        </a:gs>
                        <a:gs pos="0">
                          <a:schemeClr val="accent1">
                            <a:lumMod val="0"/>
                            <a:lumOff val="100000"/>
                          </a:schemeClr>
                        </a:gs>
                        <a:gs pos="29000">
                          <a:schemeClr val="accent1">
                            <a:lumMod val="0"/>
                            <a:lumOff val="100000"/>
                          </a:schemeClr>
                        </a:gs>
                        <a:gs pos="100000">
                          <a:schemeClr val="accent1">
                            <a:lumMod val="100000"/>
                          </a:schemeClr>
                        </a:gs>
                      </a:gsLst>
                      <a:lin ang="5400000" scaled="0"/>
                      <a:tileRect/>
                    </a:gradFill>
                  </a:tcPr>
                </a:tc>
              </a:tr>
            </a:tbl>
          </a:graphicData>
        </a:graphic>
      </p:graphicFrame>
    </p:spTree>
    <p:extLst>
      <p:ext uri="{BB962C8B-B14F-4D97-AF65-F5344CB8AC3E}">
        <p14:creationId xmlns:p14="http://schemas.microsoft.com/office/powerpoint/2010/main" val="834734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2" name="Таблица 1"/>
          <p:cNvGraphicFramePr>
            <a:graphicFrameLocks noGrp="1"/>
          </p:cNvGraphicFramePr>
          <p:nvPr>
            <p:extLst>
              <p:ext uri="{D42A27DB-BD31-4B8C-83A1-F6EECF244321}">
                <p14:modId xmlns:p14="http://schemas.microsoft.com/office/powerpoint/2010/main" val="1399239871"/>
              </p:ext>
            </p:extLst>
          </p:nvPr>
        </p:nvGraphicFramePr>
        <p:xfrm>
          <a:off x="2199415" y="1230313"/>
          <a:ext cx="7793166" cy="525113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a:effectLst/>
                        </a:rPr>
                        <a:t>Обострение хронического пиелонефрита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13 – 0,3%</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10 – 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Острый пиелонефрит</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17 – 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16 – 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ОРВИ осложненная</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20 – 0,43%</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17 – 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фарингита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4 – 0,08%</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бронхита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1"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3 – 0,07%</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бронхит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11 – 0,24%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3 – 0,07%</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Атония мочевого пузыря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Острая крапивница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ларингит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тонзиллит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трахеит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12 – 0,26%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Дисциркуляторная энцефалопатия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Обострение хронического гастрита</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Острый риносинусит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АГ</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3 – 0,06%</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a:effectLst/>
                        </a:rPr>
                        <a:t>Плацентарный полип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r h="194799">
                <a:tc>
                  <a:txBody>
                    <a:bodyPr/>
                    <a:lstStyle/>
                    <a:p>
                      <a:pPr algn="l" fontAlgn="ctr"/>
                      <a:r>
                        <a:rPr lang="ru-RU" sz="2000" u="none" strike="noStrike" dirty="0">
                          <a:effectLst/>
                        </a:rPr>
                        <a:t>Инфильтрат молочной железы</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a:effectLst/>
                        </a:rPr>
                        <a:t>5 – 0,10%</a:t>
                      </a:r>
                      <a:endParaRPr lang="ru-RU" sz="2000" b="1" i="0" u="none" strike="noStrike">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flip="none" rotWithShape="1">
                      <a:gsLst>
                        <a:gs pos="10000">
                          <a:srgbClr val="FFFFFF"/>
                        </a:gs>
                        <a:gs pos="0">
                          <a:schemeClr val="accent1">
                            <a:lumMod val="0"/>
                            <a:lumOff val="100000"/>
                          </a:schemeClr>
                        </a:gs>
                        <a:gs pos="19000">
                          <a:schemeClr val="accent1">
                            <a:lumMod val="0"/>
                            <a:lumOff val="100000"/>
                          </a:schemeClr>
                        </a:gs>
                        <a:gs pos="100000">
                          <a:schemeClr val="accent1">
                            <a:lumMod val="100000"/>
                          </a:schemeClr>
                        </a:gs>
                      </a:gsLst>
                      <a:lin ang="5400000" scaled="0"/>
                      <a:tileRect/>
                    </a:gradFill>
                  </a:tcPr>
                </a:tc>
              </a:tr>
            </a:tbl>
          </a:graphicData>
        </a:graphic>
      </p:graphicFrame>
    </p:spTree>
    <p:extLst>
      <p:ext uri="{BB962C8B-B14F-4D97-AF65-F5344CB8AC3E}">
        <p14:creationId xmlns:p14="http://schemas.microsoft.com/office/powerpoint/2010/main" val="717501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TextBox 5"/>
          <p:cNvSpPr txBox="1"/>
          <p:nvPr/>
        </p:nvSpPr>
        <p:spPr>
          <a:xfrm>
            <a:off x="1265317" y="362607"/>
            <a:ext cx="9661363" cy="584775"/>
          </a:xfrm>
          <a:prstGeom prst="rect">
            <a:avLst/>
          </a:prstGeom>
        </p:spPr>
        <p:txBody>
          <a:bodyPr vert="horz" lIns="91440" tIns="45720" rIns="91440" bIns="45720" rtlCol="0" anchor="ctr">
            <a:noAutofit/>
          </a:bodyPr>
          <a:lstStyle>
            <a:lvl1pPr algn="ctr">
              <a:spcBef>
                <a:spcPct val="0"/>
              </a:spcBef>
              <a:buNone/>
              <a:defRPr sz="3200" b="1">
                <a:solidFill>
                  <a:srgbClr val="0070C0"/>
                </a:solidFill>
                <a:latin typeface="Times New Roman" panose="02020603050405020304" pitchFamily="18" charset="0"/>
                <a:ea typeface="+mj-ea"/>
                <a:cs typeface="Times New Roman" panose="02020603050405020304" pitchFamily="18" charset="0"/>
              </a:defRPr>
            </a:lvl1pPr>
          </a:lstStyle>
          <a:p>
            <a:r>
              <a:rPr lang="ru-RU" dirty="0"/>
              <a:t>С</a:t>
            </a:r>
            <a:r>
              <a:rPr lang="kk-KZ" dirty="0"/>
              <a:t>труктура заболеваний в послеродовом </a:t>
            </a:r>
            <a:r>
              <a:rPr lang="kk-KZ" dirty="0" smtClean="0"/>
              <a:t>периоде </a:t>
            </a:r>
            <a:r>
              <a:rPr lang="en-US" dirty="0"/>
              <a:t>%</a:t>
            </a:r>
          </a:p>
        </p:txBody>
      </p:sp>
      <p:graphicFrame>
        <p:nvGraphicFramePr>
          <p:cNvPr id="3" name="Таблица 2"/>
          <p:cNvGraphicFramePr>
            <a:graphicFrameLocks noGrp="1"/>
          </p:cNvGraphicFramePr>
          <p:nvPr>
            <p:extLst>
              <p:ext uri="{D42A27DB-BD31-4B8C-83A1-F6EECF244321}">
                <p14:modId xmlns:p14="http://schemas.microsoft.com/office/powerpoint/2010/main" val="1943828645"/>
              </p:ext>
            </p:extLst>
          </p:nvPr>
        </p:nvGraphicFramePr>
        <p:xfrm>
          <a:off x="2199415" y="2128191"/>
          <a:ext cx="7793166" cy="2162230"/>
        </p:xfrm>
        <a:graphic>
          <a:graphicData uri="http://schemas.openxmlformats.org/drawingml/2006/table">
            <a:tbl>
              <a:tblPr>
                <a:tableStyleId>{5C22544A-7EE6-4342-B048-85BDC9FD1C3A}</a:tableStyleId>
              </a:tblPr>
              <a:tblGrid>
                <a:gridCol w="4990826"/>
                <a:gridCol w="1202140"/>
                <a:gridCol w="1600200"/>
              </a:tblGrid>
              <a:tr h="194799">
                <a:tc>
                  <a:txBody>
                    <a:bodyPr/>
                    <a:lstStyle/>
                    <a:p>
                      <a:pPr algn="l" fontAlgn="ctr"/>
                      <a:r>
                        <a:rPr lang="ru-RU" sz="2000" u="none" strike="noStrike" dirty="0" err="1">
                          <a:effectLst/>
                        </a:rPr>
                        <a:t>Постинъекционный</a:t>
                      </a:r>
                      <a:r>
                        <a:rPr lang="ru-RU" sz="2000" u="none" strike="noStrike" dirty="0">
                          <a:effectLst/>
                        </a:rPr>
                        <a:t> абсцесс плеча</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Ветрянка</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Гематома влагалища</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Аллергический дерматит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Острый гастрит</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2 – 0,04%</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НЦД по гипертоническому типу</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 </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r h="194799">
                <a:tc>
                  <a:txBody>
                    <a:bodyPr/>
                    <a:lstStyle/>
                    <a:p>
                      <a:pPr algn="l" fontAlgn="ctr"/>
                      <a:r>
                        <a:rPr lang="ru-RU" sz="2000" u="none" strike="noStrike">
                          <a:effectLst/>
                        </a:rPr>
                        <a:t>Пневмония</a:t>
                      </a:r>
                      <a:endParaRPr lang="ru-RU" sz="2000" b="0"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a:effectLst/>
                        </a:rPr>
                        <a:t>1 – 0,02%</a:t>
                      </a:r>
                      <a:endParaRPr lang="ru-RU" sz="2000" b="1" i="0" u="none" strike="noStrike">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c>
                  <a:txBody>
                    <a:bodyPr/>
                    <a:lstStyle/>
                    <a:p>
                      <a:pPr algn="ctr" fontAlgn="ctr"/>
                      <a:r>
                        <a:rPr lang="ru-RU" sz="2000" u="none" strike="noStrike" dirty="0">
                          <a:effectLst/>
                        </a:rPr>
                        <a:t> </a:t>
                      </a:r>
                      <a:endParaRPr lang="ru-RU" sz="2000" b="0" i="0" u="none" strike="noStrike" dirty="0">
                        <a:solidFill>
                          <a:srgbClr val="000000"/>
                        </a:solidFill>
                        <a:effectLst/>
                        <a:latin typeface="Times New Roman" panose="02020603050405020304" pitchFamily="18" charset="0"/>
                      </a:endParaRPr>
                    </a:p>
                  </a:txBody>
                  <a:tcPr marL="4090" marR="4090" marT="4090" marB="0" anchor="ctr">
                    <a:gradFill>
                      <a:gsLst>
                        <a:gs pos="0">
                          <a:schemeClr val="accent1">
                            <a:lumMod val="5000"/>
                            <a:lumOff val="95000"/>
                          </a:schemeClr>
                        </a:gs>
                        <a:gs pos="69000">
                          <a:srgbClr val="76ABDC"/>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875165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1026613" y="299527"/>
            <a:ext cx="10710797" cy="813927"/>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a:t>
            </a:r>
            <a:r>
              <a:rPr lang="ru-RU" sz="3600" b="1" dirty="0">
                <a:solidFill>
                  <a:srgbClr val="0070C0"/>
                </a:solidFill>
                <a:latin typeface="Times New Roman" panose="02020603050405020304" pitchFamily="18" charset="0"/>
                <a:cs typeface="Times New Roman" panose="02020603050405020304" pitchFamily="18" charset="0"/>
              </a:rPr>
              <a:t>кабинета </a:t>
            </a:r>
            <a:r>
              <a:rPr lang="ru-RU" sz="3600" b="1" dirty="0" smtClean="0">
                <a:solidFill>
                  <a:srgbClr val="0070C0"/>
                </a:solidFill>
                <a:latin typeface="Times New Roman" panose="02020603050405020304" pitchFamily="18" charset="0"/>
                <a:cs typeface="Times New Roman" panose="02020603050405020304" pitchFamily="18" charset="0"/>
              </a:rPr>
              <a:t>перинатальной диагностики</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141839293"/>
              </p:ext>
            </p:extLst>
          </p:nvPr>
        </p:nvGraphicFramePr>
        <p:xfrm>
          <a:off x="1658916" y="1113454"/>
          <a:ext cx="9446189" cy="5278797"/>
        </p:xfrm>
        <a:graphic>
          <a:graphicData uri="http://schemas.openxmlformats.org/drawingml/2006/table">
            <a:tbl>
              <a:tblPr/>
              <a:tblGrid>
                <a:gridCol w="2262793"/>
                <a:gridCol w="1557240"/>
                <a:gridCol w="1406539"/>
                <a:gridCol w="1406539"/>
                <a:gridCol w="1406539"/>
                <a:gridCol w="1406539"/>
              </a:tblGrid>
              <a:tr h="484535">
                <a:tc rowSpan="2">
                  <a:txBody>
                    <a:bodyPr/>
                    <a:lstStyle/>
                    <a:p>
                      <a:pPr>
                        <a:spcAft>
                          <a:spcPts val="0"/>
                        </a:spcAft>
                      </a:pPr>
                      <a:endParaRPr lang="en-US"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2014г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400" b="0" dirty="0" smtClean="0">
                          <a:latin typeface="Times New Roman"/>
                          <a:ea typeface="Times New Roman"/>
                          <a:cs typeface="Times New Roman"/>
                        </a:rPr>
                        <a:t>2015г</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2400" b="0" dirty="0" smtClean="0">
                          <a:latin typeface="Times New Roman"/>
                          <a:ea typeface="Times New Roman"/>
                          <a:cs typeface="Times New Roman"/>
                        </a:rPr>
                        <a:t>2016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115233">
                <a:tc vMerge="1">
                  <a:txBody>
                    <a:bodyPr/>
                    <a:lstStyle/>
                    <a:p>
                      <a:endParaRPr lang="ru-RU"/>
                    </a:p>
                  </a:txBody>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1800" b="0" dirty="0" smtClean="0">
                          <a:latin typeface="Times New Roman"/>
                          <a:ea typeface="Times New Roman"/>
                          <a:cs typeface="Times New Roman"/>
                        </a:rPr>
                        <a:t>Из них по</a:t>
                      </a:r>
                      <a:r>
                        <a:rPr lang="ru-RU" sz="1800" b="0" baseline="0" dirty="0" smtClean="0">
                          <a:latin typeface="Times New Roman"/>
                          <a:ea typeface="Times New Roman"/>
                          <a:cs typeface="Times New Roman"/>
                        </a:rPr>
                        <a:t> хозрасчетному отделению </a:t>
                      </a:r>
                      <a:endParaRPr lang="ru-RU" sz="18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err="1">
                          <a:latin typeface="Times New Roman"/>
                          <a:ea typeface="Times New Roman"/>
                          <a:cs typeface="Times New Roman"/>
                        </a:rPr>
                        <a:t>абс</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1800" b="0" dirty="0" smtClean="0">
                          <a:latin typeface="Times New Roman"/>
                          <a:ea typeface="Times New Roman"/>
                          <a:cs typeface="Times New Roman"/>
                        </a:rPr>
                        <a:t>Из них по</a:t>
                      </a:r>
                      <a:r>
                        <a:rPr lang="ru-RU" sz="1800" b="0" baseline="0" dirty="0" smtClean="0">
                          <a:latin typeface="Times New Roman"/>
                          <a:ea typeface="Times New Roman"/>
                          <a:cs typeface="Times New Roman"/>
                        </a:rPr>
                        <a:t> хозрасчетному отделению </a:t>
                      </a:r>
                      <a:endParaRPr lang="ru-RU" sz="18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115233">
                <a:tc>
                  <a:txBody>
                    <a:bodyPr/>
                    <a:lstStyle/>
                    <a:p>
                      <a:pPr>
                        <a:spcAft>
                          <a:spcPts val="0"/>
                        </a:spcAft>
                      </a:pPr>
                      <a:r>
                        <a:rPr lang="ru-RU" sz="2400" b="0" dirty="0" smtClean="0">
                          <a:latin typeface="Times New Roman"/>
                          <a:ea typeface="Times New Roman"/>
                          <a:cs typeface="Times New Roman"/>
                        </a:rPr>
                        <a:t>Всего осмотрено на УЗИ</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4665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5125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744</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5202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631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27260">
                <a:tc>
                  <a:txBody>
                    <a:bodyPr/>
                    <a:lstStyle/>
                    <a:p>
                      <a:pPr>
                        <a:spcAft>
                          <a:spcPts val="0"/>
                        </a:spcAft>
                      </a:pPr>
                      <a:r>
                        <a:rPr lang="ru-RU" sz="2400" b="0" dirty="0" smtClean="0">
                          <a:latin typeface="Times New Roman"/>
                          <a:ea typeface="Times New Roman"/>
                          <a:cs typeface="Times New Roman"/>
                        </a:rPr>
                        <a:t>Беременных</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2372</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2699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428</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3073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396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9071">
                <a:tc>
                  <a:txBody>
                    <a:bodyPr/>
                    <a:lstStyle/>
                    <a:p>
                      <a:pPr>
                        <a:spcAft>
                          <a:spcPts val="0"/>
                        </a:spcAft>
                      </a:pPr>
                      <a:r>
                        <a:rPr lang="ru-RU" sz="2400" b="0" dirty="0" smtClean="0">
                          <a:latin typeface="Times New Roman"/>
                          <a:ea typeface="Times New Roman"/>
                          <a:cs typeface="Times New Roman"/>
                        </a:rPr>
                        <a:t>Гинекологических</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2293</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2426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316</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2129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235</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7465">
                <a:tc>
                  <a:txBody>
                    <a:bodyPr/>
                    <a:lstStyle/>
                    <a:p>
                      <a:pPr>
                        <a:spcAft>
                          <a:spcPts val="0"/>
                        </a:spcAft>
                      </a:pPr>
                      <a:r>
                        <a:rPr lang="ru-RU" sz="2400" b="0" dirty="0" smtClean="0">
                          <a:latin typeface="Times New Roman"/>
                          <a:ea typeface="Times New Roman"/>
                          <a:cs typeface="Times New Roman"/>
                        </a:rPr>
                        <a:t>Осмотрено на </a:t>
                      </a:r>
                      <a:r>
                        <a:rPr lang="ru-RU" sz="2400" b="0" dirty="0" err="1" smtClean="0">
                          <a:latin typeface="Times New Roman"/>
                          <a:ea typeface="Times New Roman"/>
                          <a:cs typeface="Times New Roman"/>
                        </a:rPr>
                        <a:t>Допплере</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400" b="0" dirty="0" smtClean="0">
                          <a:latin typeface="Times New Roman"/>
                          <a:ea typeface="Times New Roman"/>
                          <a:cs typeface="Times New Roman"/>
                        </a:rPr>
                        <a:t>1579</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1537</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460</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1704</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441</a:t>
                      </a:r>
                      <a:endParaRPr lang="ru-RU" sz="24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0145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4"/>
            <a:ext cx="10515600" cy="646331"/>
          </a:xfrm>
          <a:prstGeom prst="rect">
            <a:avLst/>
          </a:prstGeo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Клиника  Диагностическая Лаборатория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08494693"/>
              </p:ext>
            </p:extLst>
          </p:nvPr>
        </p:nvGraphicFramePr>
        <p:xfrm>
          <a:off x="2616896" y="1507712"/>
          <a:ext cx="6912768" cy="4823562"/>
        </p:xfrm>
        <a:graphic>
          <a:graphicData uri="http://schemas.openxmlformats.org/drawingml/2006/table">
            <a:tbl>
              <a:tblPr>
                <a:tableStyleId>{5C22544A-7EE6-4342-B048-85BDC9FD1C3A}</a:tableStyleId>
              </a:tblPr>
              <a:tblGrid>
                <a:gridCol w="737362"/>
                <a:gridCol w="737362"/>
                <a:gridCol w="1013872"/>
                <a:gridCol w="737362"/>
                <a:gridCol w="737362"/>
                <a:gridCol w="737362"/>
                <a:gridCol w="737362"/>
                <a:gridCol w="737362"/>
                <a:gridCol w="737362"/>
              </a:tblGrid>
              <a:tr h="177567">
                <a:tc>
                  <a:txBody>
                    <a:bodyPr/>
                    <a:lstStyle/>
                    <a:p>
                      <a:pPr algn="l" fontAlgn="b"/>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rowSpan="2" gridSpan="7">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 ЗА </a:t>
                      </a:r>
                      <a:r>
                        <a:rPr lang="ru-RU" sz="2000" b="0" u="none" strike="noStrike" dirty="0" smtClean="0">
                          <a:effectLst/>
                          <a:latin typeface="Times New Roman" panose="02020603050405020304" pitchFamily="18" charset="0"/>
                          <a:cs typeface="Times New Roman" panose="02020603050405020304" pitchFamily="18" charset="0"/>
                        </a:rPr>
                        <a:t>2016 </a:t>
                      </a:r>
                      <a:r>
                        <a:rPr lang="ru-RU" sz="2000" b="0" u="none" strike="noStrike" dirty="0">
                          <a:effectLst/>
                          <a:latin typeface="Times New Roman" panose="02020603050405020304" pitchFamily="18" charset="0"/>
                          <a:cs typeface="Times New Roman" panose="02020603050405020304" pitchFamily="18" charset="0"/>
                        </a:rPr>
                        <a:t>ГОД</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gridSpan="7"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gridSpan="3">
                  <a:txBody>
                    <a:bodyPr/>
                    <a:lstStyle/>
                    <a:p>
                      <a:pPr algn="ctr" fontAlgn="b"/>
                      <a:r>
                        <a:rPr lang="ru-RU" sz="1600" b="0" u="none" strike="noStrike" dirty="0" err="1">
                          <a:effectLst/>
                          <a:latin typeface="Times New Roman" panose="02020603050405020304" pitchFamily="18" charset="0"/>
                          <a:cs typeface="Times New Roman" panose="02020603050405020304" pitchFamily="18" charset="0"/>
                        </a:rPr>
                        <a:t>наименов</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бюджет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хозрасчет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всего</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гематологические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dirty="0" smtClean="0">
                          <a:effectLst/>
                          <a:latin typeface="Times New Roman" panose="02020603050405020304" pitchFamily="18" charset="0"/>
                          <a:cs typeface="Times New Roman" panose="02020603050405020304" pitchFamily="18" charset="0"/>
                        </a:rPr>
                        <a:t>136431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5160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141591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биохимические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28256</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2182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30438</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иммунологические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7184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327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7511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dirty="0">
                          <a:effectLst/>
                          <a:latin typeface="Times New Roman" panose="02020603050405020304" pitchFamily="18" charset="0"/>
                          <a:cs typeface="Times New Roman" panose="02020603050405020304" pitchFamily="18" charset="0"/>
                        </a:rPr>
                        <a:t>общеклинические</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190058</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6316</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196374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44689">
                <a:tc gridSpan="3">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361929</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13985</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375914</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ИЗ НИХ</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177567">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a:txBody>
                    <a:bodyPr/>
                    <a:lstStyle/>
                    <a:p>
                      <a:pPr algn="l" fontAlgn="b"/>
                      <a:endParaRPr lang="ru-RU" sz="10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r>
              <a:tr h="282018">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наименов</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бюджет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хозрасчет</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всего</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ферменты</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u="none" strike="noStrike" dirty="0" smtClean="0">
                          <a:effectLst/>
                          <a:latin typeface="Times New Roman" panose="02020603050405020304" pitchFamily="18" charset="0"/>
                          <a:cs typeface="Times New Roman" panose="02020603050405020304" pitchFamily="18" charset="0"/>
                        </a:rPr>
                        <a:t>2691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189</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2880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сверт.ситсема</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8200</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1182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9382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водосолев.обмен</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802</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5</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807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277841">
                <a:tc gridSpan="3">
                  <a:txBody>
                    <a:bodyPr/>
                    <a:lstStyle/>
                    <a:p>
                      <a:pPr algn="ctr" fontAlgn="b"/>
                      <a:r>
                        <a:rPr lang="ru-RU" sz="1600" b="0" u="none" strike="noStrike">
                          <a:effectLst/>
                          <a:latin typeface="Times New Roman" panose="02020603050405020304" pitchFamily="18" charset="0"/>
                          <a:cs typeface="Times New Roman" panose="02020603050405020304" pitchFamily="18" charset="0"/>
                        </a:rPr>
                        <a:t>серологические</a:t>
                      </a:r>
                      <a:endParaRPr lang="ru-RU" sz="1600" b="0" i="0" u="none" strike="noStrike">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7184</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327</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1600" b="0" i="0" u="none" strike="noStrike" dirty="0" smtClean="0">
                          <a:effectLst/>
                          <a:latin typeface="Times New Roman" panose="02020603050405020304" pitchFamily="18" charset="0"/>
                          <a:cs typeface="Times New Roman" panose="02020603050405020304" pitchFamily="18" charset="0"/>
                        </a:rPr>
                        <a:t>7511</a:t>
                      </a:r>
                      <a:endParaRPr lang="ru-RU" sz="16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344689">
                <a:tc gridSpan="3">
                  <a:txBody>
                    <a:bodyPr/>
                    <a:lstStyle/>
                    <a:p>
                      <a:pPr algn="ctr" fontAlgn="b"/>
                      <a:r>
                        <a:rPr lang="ru-RU" sz="2000" b="0" u="none" strike="noStrike" dirty="0">
                          <a:effectLst/>
                          <a:latin typeface="Times New Roman" panose="02020603050405020304" pitchFamily="18" charset="0"/>
                          <a:cs typeface="Times New Roman" panose="02020603050405020304" pitchFamily="18" charset="0"/>
                        </a:rPr>
                        <a:t>ВСЕГО</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18877</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1703</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fontAlgn="b"/>
                      <a:r>
                        <a:rPr lang="ru-RU" sz="2000" b="0" i="0" u="none" strike="noStrike" dirty="0" smtClean="0">
                          <a:effectLst/>
                          <a:latin typeface="Times New Roman" panose="02020603050405020304" pitchFamily="18" charset="0"/>
                          <a:cs typeface="Times New Roman" panose="02020603050405020304" pitchFamily="18" charset="0"/>
                        </a:rPr>
                        <a:t>20580</a:t>
                      </a:r>
                      <a:endParaRPr lang="ru-RU" sz="2000" b="0" i="0" u="none" strike="noStrike" dirty="0">
                        <a:effectLst/>
                        <a:latin typeface="Times New Roman" panose="02020603050405020304" pitchFamily="18" charset="0"/>
                        <a:cs typeface="Times New Roman" panose="02020603050405020304" pitchFamily="18" charset="0"/>
                      </a:endParaRPr>
                    </a:p>
                  </a:txBody>
                  <a:tcPr marL="9525" marR="9525" marT="9525" marB="0" anchor="ctr">
                    <a:gradFill>
                      <a:gsLst>
                        <a:gs pos="0">
                          <a:srgbClr val="FFFFFF"/>
                        </a:gs>
                        <a:gs pos="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bl>
          </a:graphicData>
        </a:graphic>
      </p:graphicFrame>
    </p:spTree>
    <p:extLst>
      <p:ext uri="{BB962C8B-B14F-4D97-AF65-F5344CB8AC3E}">
        <p14:creationId xmlns:p14="http://schemas.microsoft.com/office/powerpoint/2010/main" val="3289029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614254"/>
            <a:ext cx="10515600" cy="646331"/>
          </a:xfrm>
          <a:prstGeom prst="rect">
            <a:avLst/>
          </a:prstGeom>
        </p:spPr>
        <p:txBody>
          <a:bodyPr vert="horz" lIns="91440" tIns="45720" rIns="91440" bIns="45720" rtlCol="0" anchor="ctr">
            <a:noAutofit/>
          </a:bodyPr>
          <a:lstStyle/>
          <a:p>
            <a:pPr algn="ctr"/>
            <a:r>
              <a:rPr lang="ru-RU" sz="3600" b="1" dirty="0" smtClean="0">
                <a:solidFill>
                  <a:srgbClr val="0070C0"/>
                </a:solidFill>
                <a:latin typeface="Times New Roman" panose="02020603050405020304" pitchFamily="18" charset="0"/>
                <a:cs typeface="Times New Roman" panose="02020603050405020304" pitchFamily="18" charset="0"/>
              </a:rPr>
              <a:t>Показатели платного отделения</a:t>
            </a:r>
            <a:endParaRPr lang="ru-RU"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17771990"/>
              </p:ext>
            </p:extLst>
          </p:nvPr>
        </p:nvGraphicFramePr>
        <p:xfrm>
          <a:off x="2366529" y="1513134"/>
          <a:ext cx="7441524" cy="5104800"/>
        </p:xfrm>
        <a:graphic>
          <a:graphicData uri="http://schemas.openxmlformats.org/drawingml/2006/table">
            <a:tbl>
              <a:tblPr firstRow="1" firstCol="1" bandRow="1">
                <a:tableStyleId>{5C22544A-7EE6-4342-B048-85BDC9FD1C3A}</a:tableStyleId>
              </a:tblPr>
              <a:tblGrid>
                <a:gridCol w="3269652"/>
                <a:gridCol w="2257541"/>
                <a:gridCol w="1914331"/>
              </a:tblGrid>
              <a:tr h="383461">
                <a:tc>
                  <a:txBody>
                    <a:bodyPr/>
                    <a:lstStyle/>
                    <a:p>
                      <a:pPr marL="0" algn="ctr" defTabSz="914400" rtl="0" eaLnBrk="1" fontAlgn="b" latinLnBrk="0" hangingPunct="1">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2016 г</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2015 г</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Всего родов</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198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290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физиологические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109 (55%)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166 (57,2%)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 осложненные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56 (28%)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76 (26,2%)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Дородовое отхождение вод</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22 (11,1%)</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21(7,2%)</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Разрывы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31(15,6%)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48 (16,5%)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Кровотечения</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 (0,5%)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 (1,37%)</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Вакуумэкстракции</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Акушерские щипцы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Преждевременные роды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 (1,5%)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Запоздалые роды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1(0,34%)</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Кесарево сечение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33(16,6%)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48 (16,5%)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 в плановом порядке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18 (54,5%)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32 (66,6%)</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 в экстренном порядке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15 (45,5%)</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16 (33,4%)</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Беременные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37</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Мед аборты</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73</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18535">
                <a:tc>
                  <a:txBody>
                    <a:bodyPr/>
                    <a:lstStyle/>
                    <a:p>
                      <a:pPr>
                        <a:lnSpc>
                          <a:spcPct val="107000"/>
                        </a:lnSpc>
                        <a:spcAft>
                          <a:spcPts val="0"/>
                        </a:spcAft>
                      </a:pPr>
                      <a:r>
                        <a:rPr lang="ru-RU" sz="1600" b="1" u="none" strike="noStrike" kern="1200">
                          <a:solidFill>
                            <a:schemeClr val="dk1"/>
                          </a:solidFill>
                          <a:effectLst/>
                          <a:latin typeface="Times New Roman" panose="02020603050405020304" pitchFamily="18" charset="0"/>
                          <a:ea typeface="+mn-ea"/>
                          <a:cs typeface="Times New Roman" panose="02020603050405020304" pitchFamily="18" charset="0"/>
                        </a:rPr>
                        <a:t>Гинекологические</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a:solidFill>
                            <a:schemeClr val="dk1"/>
                          </a:solidFill>
                          <a:effectLst/>
                          <a:latin typeface="Times New Roman" panose="02020603050405020304" pitchFamily="18" charset="0"/>
                          <a:ea typeface="+mn-ea"/>
                          <a:cs typeface="Times New Roman" panose="02020603050405020304" pitchFamily="18" charset="0"/>
                        </a:rPr>
                        <a:t>20</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67913">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Всего пациентов</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328</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r h="278674">
                <a:tc>
                  <a:txBody>
                    <a:bodyPr/>
                    <a:lstStyle/>
                    <a:p>
                      <a:pPr>
                        <a:lnSpc>
                          <a:spcPct val="107000"/>
                        </a:lnSpc>
                        <a:spcAft>
                          <a:spcPts val="0"/>
                        </a:spcAft>
                      </a:pPr>
                      <a:r>
                        <a:rPr lang="ru-RU" sz="1600" b="1" u="none" strike="noStrike" kern="1200" dirty="0">
                          <a:solidFill>
                            <a:schemeClr val="dk1"/>
                          </a:solidFill>
                          <a:effectLst/>
                          <a:latin typeface="Times New Roman" panose="02020603050405020304" pitchFamily="18" charset="0"/>
                          <a:ea typeface="+mn-ea"/>
                          <a:cs typeface="Times New Roman" panose="02020603050405020304" pitchFamily="18" charset="0"/>
                        </a:rPr>
                        <a:t>Медицинский туризм</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rPr>
                        <a:t>133</a:t>
                      </a: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c>
                  <a:txBody>
                    <a:bodyPr/>
                    <a:lstStyle/>
                    <a:p>
                      <a:pPr algn="ctr">
                        <a:lnSpc>
                          <a:spcPct val="107000"/>
                        </a:lnSpc>
                        <a:spcAft>
                          <a:spcPts val="0"/>
                        </a:spcAft>
                      </a:pPr>
                      <a:r>
                        <a:rPr lang="ru-RU" sz="1600" b="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151</a:t>
                      </a:r>
                      <a:endParaRPr lang="ru-RU" sz="1600" b="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86002" marR="86002" marT="0" marB="0" anchor="ctr">
                    <a:gradFill flip="none" rotWithShape="1">
                      <a:gsLst>
                        <a:gs pos="60000">
                          <a:srgbClr val="76ABDC"/>
                        </a:gs>
                        <a:gs pos="15000">
                          <a:schemeClr val="accent1">
                            <a:lumMod val="5000"/>
                            <a:lumOff val="95000"/>
                          </a:schemeClr>
                        </a:gs>
                      </a:gsLst>
                      <a:lin ang="16200000" scaled="1"/>
                      <a:tileRect/>
                    </a:gradFill>
                  </a:tcPr>
                </a:tc>
              </a:tr>
            </a:tbl>
          </a:graphicData>
        </a:graphic>
      </p:graphicFrame>
    </p:spTree>
    <p:extLst>
      <p:ext uri="{BB962C8B-B14F-4D97-AF65-F5344CB8AC3E}">
        <p14:creationId xmlns:p14="http://schemas.microsoft.com/office/powerpoint/2010/main" val="88848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Объект 3"/>
          <p:cNvGraphicFramePr>
            <a:graphicFrameLocks noChangeAspect="1"/>
          </p:cNvGraphicFramePr>
          <p:nvPr>
            <p:extLst>
              <p:ext uri="{D42A27DB-BD31-4B8C-83A1-F6EECF244321}">
                <p14:modId xmlns:p14="http://schemas.microsoft.com/office/powerpoint/2010/main" val="1035241336"/>
              </p:ext>
            </p:extLst>
          </p:nvPr>
        </p:nvGraphicFramePr>
        <p:xfrm>
          <a:off x="2086841" y="0"/>
          <a:ext cx="9327919" cy="67351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63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628150"/>
            <a:ext cx="10515600" cy="6397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 Медицинский туризм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294093285"/>
              </p:ext>
            </p:extLst>
          </p:nvPr>
        </p:nvGraphicFramePr>
        <p:xfrm>
          <a:off x="504825" y="1971676"/>
          <a:ext cx="11125199" cy="3604869"/>
        </p:xfrm>
        <a:graphic>
          <a:graphicData uri="http://schemas.openxmlformats.org/drawingml/2006/table">
            <a:tbl>
              <a:tblPr/>
              <a:tblGrid>
                <a:gridCol w="635081"/>
                <a:gridCol w="1567438"/>
                <a:gridCol w="1261156"/>
                <a:gridCol w="666611"/>
                <a:gridCol w="810741"/>
                <a:gridCol w="1153058"/>
                <a:gridCol w="459422"/>
                <a:gridCol w="432396"/>
                <a:gridCol w="486448"/>
                <a:gridCol w="486448"/>
                <a:gridCol w="468427"/>
                <a:gridCol w="522480"/>
                <a:gridCol w="526982"/>
                <a:gridCol w="716156"/>
                <a:gridCol w="472933"/>
                <a:gridCol w="459422"/>
              </a:tblGrid>
              <a:tr h="954771">
                <a:tc rowSpan="2">
                  <a:txBody>
                    <a:bodyPr/>
                    <a:lstStyle/>
                    <a:p>
                      <a:pPr algn="ctr" fontAlgn="ctr"/>
                      <a:r>
                        <a:rPr lang="ru-RU" sz="24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МО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Всего пролечено иностранных граждан</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планово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экстренно</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rowSpan="2">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Профиль лечения иностранных граждан</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10">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Страна </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4839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Россия</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Китай</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Кыргызстан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Узбекистан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Афганистан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Таджикистан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Армения </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Украина</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Азербайджан</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Грузия</a:t>
                      </a:r>
                    </a:p>
                  </a:txBody>
                  <a:tcPr marL="7683" marR="7683" marT="768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301703">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17</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a:solidFill>
                            <a:srgbClr val="000000"/>
                          </a:solidFill>
                          <a:effectLst/>
                          <a:latin typeface="Times New Roman" panose="02020603050405020304" pitchFamily="18" charset="0"/>
                          <a:cs typeface="Times New Roman" panose="02020603050405020304" pitchFamily="18" charset="0"/>
                        </a:rPr>
                        <a:t>РД №4</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133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67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66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акушерско-гинекологический</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26</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45</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34</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3</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fontAlgn="ctr"/>
                      <a:r>
                        <a:rPr lang="ru-RU" sz="1600" b="0" i="0" u="none" strike="noStrike" dirty="0" smtClean="0">
                          <a:solidFill>
                            <a:srgbClr val="000000"/>
                          </a:solidFill>
                          <a:effectLst/>
                          <a:latin typeface="Times New Roman" panose="02020603050405020304" pitchFamily="18" charset="0"/>
                          <a:cs typeface="Times New Roman" panose="02020603050405020304" pitchFamily="18" charset="0"/>
                        </a:rPr>
                        <a:t>11</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83" marR="7683" marT="76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624802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821524" y="-699905"/>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Заголовок 1"/>
          <p:cNvSpPr>
            <a:spLocks noGrp="1"/>
          </p:cNvSpPr>
          <p:nvPr>
            <p:ph type="title"/>
          </p:nvPr>
        </p:nvSpPr>
        <p:spPr>
          <a:xfrm>
            <a:off x="849086" y="435429"/>
            <a:ext cx="10515600" cy="522514"/>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Поступление денежных средств </a:t>
            </a:r>
          </a:p>
        </p:txBody>
      </p:sp>
      <p:graphicFrame>
        <p:nvGraphicFramePr>
          <p:cNvPr id="8" name="Объект 4"/>
          <p:cNvGraphicFramePr>
            <a:graphicFrameLocks noGrp="1"/>
          </p:cNvGraphicFramePr>
          <p:nvPr>
            <p:ph sz="half" idx="4294967295"/>
            <p:extLst>
              <p:ext uri="{D42A27DB-BD31-4B8C-83A1-F6EECF244321}">
                <p14:modId xmlns:p14="http://schemas.microsoft.com/office/powerpoint/2010/main" val="1370242627"/>
              </p:ext>
            </p:extLst>
          </p:nvPr>
        </p:nvGraphicFramePr>
        <p:xfrm>
          <a:off x="1020417" y="1134481"/>
          <a:ext cx="10344269" cy="5344924"/>
        </p:xfrm>
        <a:graphic>
          <a:graphicData uri="http://schemas.openxmlformats.org/drawingml/2006/table">
            <a:tbl>
              <a:tblPr>
                <a:tableStyleId>{2D5ABB26-0587-4C30-8999-92F81FD0307C}</a:tableStyleId>
              </a:tblPr>
              <a:tblGrid>
                <a:gridCol w="2318063"/>
                <a:gridCol w="1067723"/>
                <a:gridCol w="1611023"/>
                <a:gridCol w="1051960"/>
                <a:gridCol w="161871"/>
                <a:gridCol w="1468595"/>
                <a:gridCol w="1087095"/>
                <a:gridCol w="142242"/>
                <a:gridCol w="1435697"/>
              </a:tblGrid>
              <a:tr h="108011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Источник финансирования</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2013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2014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2015 год</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от общего поступления денежных средств</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129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Всего  (тыс.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342 580,8</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409 941,5 </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               435 604,6</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r>
              <a:tr h="9361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Поступление из республиканского бюджета </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(тыс. 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337 400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98,4 %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388 227,2</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397 276,1</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91,2%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526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Поступления от оказания платных медицинских услуг(тыс.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5 180,8</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20 630,9</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5,0%</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32 218,4</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7,4%</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526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Поступления лизинговых платежей</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(тыс. тенге)</a:t>
                      </a:r>
                      <a:endParaRPr kumimoji="0" lang="ru-RU" sz="1800" b="1"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cap="none" normalizeH="0" baseline="0" dirty="0" smtClean="0">
                          <a:ln>
                            <a:noFill/>
                          </a:ln>
                          <a:effectLst/>
                          <a:latin typeface="Times New Roman" panose="02020603050405020304" pitchFamily="18" charset="0"/>
                          <a:cs typeface="Times New Roman" panose="02020603050405020304" pitchFamily="18" charset="0"/>
                        </a:rPr>
                        <a:t>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0</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1 083,4</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0,2%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6 110,1</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4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effectLst/>
                          <a:latin typeface="Times New Roman" panose="02020603050405020304" pitchFamily="18" charset="0"/>
                          <a:cs typeface="Times New Roman" panose="02020603050405020304" pitchFamily="18" charset="0"/>
                        </a:rPr>
                        <a:t>1,4%</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939827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8" name="Rectangle 69"/>
          <p:cNvSpPr>
            <a:spLocks noChangeArrowheads="1"/>
          </p:cNvSpPr>
          <p:nvPr/>
        </p:nvSpPr>
        <p:spPr bwMode="auto">
          <a:xfrm>
            <a:off x="2693289" y="-106016"/>
            <a:ext cx="7380287" cy="954107"/>
          </a:xfrm>
          <a:prstGeom prst="rect">
            <a:avLst/>
          </a:prstGeom>
        </p:spPr>
        <p:txBody>
          <a:bodyPr vert="horz" lIns="91440" tIns="45720" rIns="91440" bIns="45720" rtlCol="0" anchor="ctr">
            <a:normAutofit/>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Кассовые расходы за 2015 </a:t>
            </a:r>
            <a:r>
              <a:rPr lang="ru-RU" sz="2800" b="1" dirty="0" smtClean="0">
                <a:solidFill>
                  <a:srgbClr val="0070C0"/>
                </a:solidFill>
                <a:latin typeface="Times New Roman" panose="02020603050405020304" pitchFamily="18" charset="0"/>
                <a:ea typeface="+mj-ea"/>
                <a:cs typeface="Times New Roman" panose="02020603050405020304" pitchFamily="18" charset="0"/>
              </a:rPr>
              <a:t>год</a:t>
            </a:r>
            <a:endParaRPr lang="ru-RU" sz="2800" b="1" dirty="0">
              <a:solidFill>
                <a:srgbClr val="0070C0"/>
              </a:solidFill>
              <a:latin typeface="Times New Roman" panose="02020603050405020304" pitchFamily="18" charset="0"/>
              <a:ea typeface="+mj-ea"/>
              <a:cs typeface="Times New Roman" panose="02020603050405020304" pitchFamily="18" charset="0"/>
            </a:endParaRPr>
          </a:p>
        </p:txBody>
      </p:sp>
      <p:graphicFrame>
        <p:nvGraphicFramePr>
          <p:cNvPr id="9" name="Group 307"/>
          <p:cNvGraphicFramePr>
            <a:graphicFrameLocks noGrp="1"/>
          </p:cNvGraphicFramePr>
          <p:nvPr>
            <p:extLst>
              <p:ext uri="{D42A27DB-BD31-4B8C-83A1-F6EECF244321}">
                <p14:modId xmlns:p14="http://schemas.microsoft.com/office/powerpoint/2010/main" val="2153286932"/>
              </p:ext>
            </p:extLst>
          </p:nvPr>
        </p:nvGraphicFramePr>
        <p:xfrm>
          <a:off x="225287" y="730406"/>
          <a:ext cx="11672735" cy="6012530"/>
        </p:xfrm>
        <a:graphic>
          <a:graphicData uri="http://schemas.openxmlformats.org/drawingml/2006/table">
            <a:tbl>
              <a:tblPr>
                <a:tableStyleId>{2D5ABB26-0587-4C30-8999-92F81FD0307C}</a:tableStyleId>
              </a:tblPr>
              <a:tblGrid>
                <a:gridCol w="3140765"/>
                <a:gridCol w="1232452"/>
                <a:gridCol w="1630018"/>
                <a:gridCol w="1364974"/>
                <a:gridCol w="1392886"/>
                <a:gridCol w="1343586"/>
                <a:gridCol w="1568054"/>
              </a:tblGrid>
              <a:tr h="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Наименование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2013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2014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2015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от суммы доходов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5357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Доходов всего:</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(тыс. 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342 580,8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409 941,5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435 604,6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511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Заработная плата в том числе: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182 762,3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218 301,1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238 522,7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3545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Диф</a:t>
                      </a: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оплата труда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2 277,0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9 226,6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15 330,2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78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Премия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8 536,9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9 369,0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785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Оплата налогов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17 775,3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21 638,1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23 848,1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5571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медикаментов и ИМН</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47 552,1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47 945,3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67 477,7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574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ОС и </a:t>
                      </a: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мед.оборудования</a:t>
                      </a:r>
                      <a:endPar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773,0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19 432,7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15 811,0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8989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Приобретение продуктов питания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22 876,3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18 437,0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18 634,3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0287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Приобретения прочих товаров, работ и услуг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84 724,1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106 604,3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78 734,6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702051157"/>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7" name="Rectangle 33"/>
          <p:cNvSpPr>
            <a:spLocks noGrp="1" noChangeArrowheads="1"/>
          </p:cNvSpPr>
          <p:nvPr>
            <p:ph type="title"/>
          </p:nvPr>
        </p:nvSpPr>
        <p:spPr bwMode="auto">
          <a:xfrm>
            <a:off x="705678" y="261584"/>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Выплаты стимулирующего характера </a:t>
            </a:r>
          </a:p>
          <a:p>
            <a:pPr algn="ctr"/>
            <a:r>
              <a:rPr lang="ru-RU" sz="2800" b="1" dirty="0">
                <a:solidFill>
                  <a:srgbClr val="0070C0"/>
                </a:solidFill>
                <a:latin typeface="Times New Roman" panose="02020603050405020304" pitchFamily="18" charset="0"/>
                <a:cs typeface="Times New Roman" panose="02020603050405020304" pitchFamily="18" charset="0"/>
              </a:rPr>
              <a:t>в разрезе должностей за 2015 год</a:t>
            </a:r>
            <a:r>
              <a:rPr lang="en-US" sz="2800" b="1" dirty="0">
                <a:solidFill>
                  <a:srgbClr val="0070C0"/>
                </a:solidFill>
                <a:latin typeface="Times New Roman" panose="02020603050405020304" pitchFamily="18" charset="0"/>
                <a:cs typeface="Times New Roman" panose="02020603050405020304" pitchFamily="18" charset="0"/>
              </a:rPr>
              <a:t> </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Group 59"/>
          <p:cNvGraphicFramePr>
            <a:graphicFrameLocks noGrp="1"/>
          </p:cNvGraphicFramePr>
          <p:nvPr>
            <p:extLst>
              <p:ext uri="{D42A27DB-BD31-4B8C-83A1-F6EECF244321}">
                <p14:modId xmlns:p14="http://schemas.microsoft.com/office/powerpoint/2010/main" val="3878430863"/>
              </p:ext>
            </p:extLst>
          </p:nvPr>
        </p:nvGraphicFramePr>
        <p:xfrm>
          <a:off x="838200" y="1488300"/>
          <a:ext cx="10280373" cy="4765144"/>
        </p:xfrm>
        <a:graphic>
          <a:graphicData uri="http://schemas.openxmlformats.org/drawingml/2006/table">
            <a:tbl>
              <a:tblPr>
                <a:tableStyleId>{2D5ABB26-0587-4C30-8999-92F81FD0307C}</a:tableStyleId>
              </a:tblPr>
              <a:tblGrid>
                <a:gridCol w="2686878"/>
                <a:gridCol w="1373436"/>
                <a:gridCol w="1727794"/>
                <a:gridCol w="1209455"/>
                <a:gridCol w="1382235"/>
                <a:gridCol w="1900575"/>
              </a:tblGrid>
              <a:tr h="10200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Категории должностей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Физические лица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Диф</a:t>
                      </a: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оплата труда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Премия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Всего выплачено</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(тыс.тенге)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Распределение суммы по категориям должностей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44469">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Всего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15 330,2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9 369,0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24 699,2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20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Врачебный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3 521,3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1 471,7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4 993,0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7606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Средний медицинский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6 845,9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3 631,8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10 477,7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9208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Младший медицинский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2 743,1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1 303,8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4 046,9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3204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Прочий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1 473,4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681,1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2 154,5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6966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Административно управленческий персонал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746,5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2 083,9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2 830,4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996249715"/>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9" name="Заголовок 8"/>
          <p:cNvSpPr>
            <a:spLocks noGrp="1"/>
          </p:cNvSpPr>
          <p:nvPr>
            <p:ph type="title"/>
          </p:nvPr>
        </p:nvSpPr>
        <p:spPr>
          <a:xfrm>
            <a:off x="792480" y="89307"/>
            <a:ext cx="10515600" cy="954107"/>
          </a:xfrm>
          <a:prstGeom prst="rect">
            <a:avLst/>
          </a:prstGeo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Основные средства полученные по источникам </a:t>
            </a:r>
            <a:r>
              <a:rPr lang="ru-RU" sz="2800" b="1" dirty="0" smtClean="0">
                <a:solidFill>
                  <a:srgbClr val="0070C0"/>
                </a:solidFill>
                <a:latin typeface="Times New Roman" panose="02020603050405020304" pitchFamily="18" charset="0"/>
                <a:cs typeface="Times New Roman" panose="02020603050405020304" pitchFamily="18" charset="0"/>
              </a:rPr>
              <a:t>финансирования в 2015 году.</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3278030153"/>
              </p:ext>
            </p:extLst>
          </p:nvPr>
        </p:nvGraphicFramePr>
        <p:xfrm>
          <a:off x="927652" y="1205752"/>
          <a:ext cx="10380427" cy="55528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18710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50"/>
                                        <p:tgtEl>
                                          <p:spTgt spid="9"/>
                                        </p:tgtEl>
                                      </p:cBhvr>
                                    </p:animEffect>
                                  </p:childTnLst>
                                </p:cTn>
                              </p:par>
                            </p:childTnLst>
                          </p:cTn>
                        </p:par>
                        <p:par>
                          <p:cTn id="8" fill="hold">
                            <p:stCondLst>
                              <p:cond delay="250"/>
                            </p:stCondLst>
                            <p:childTnLst>
                              <p:par>
                                <p:cTn id="9" presetID="42" presetClass="entr" presetSubtype="0"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11" dur="500"/>
                                        <p:tgtEl>
                                          <p:spTgt spid="10">
                                            <p:graphicEl>
                                              <a:chart seriesIdx="-3" categoryIdx="-3" bldStep="gridLegend"/>
                                            </p:graphicEl>
                                          </p:spTgt>
                                        </p:tgtEl>
                                      </p:cBhvr>
                                    </p:animEffect>
                                    <p:anim calcmode="lin" valueType="num">
                                      <p:cBhvr>
                                        <p:cTn id="12" dur="500" fill="hold"/>
                                        <p:tgtEl>
                                          <p:spTgt spid="1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500" fill="hold"/>
                                        <p:tgtEl>
                                          <p:spTgt spid="1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7" dur="500"/>
                                        <p:tgtEl>
                                          <p:spTgt spid="10">
                                            <p:graphicEl>
                                              <a:chart seriesIdx="-4" categoryIdx="0" bldStep="category"/>
                                            </p:graphicEl>
                                          </p:spTgt>
                                        </p:tgtEl>
                                      </p:cBhvr>
                                    </p:animEffect>
                                    <p:anim calcmode="lin" valueType="num">
                                      <p:cBhvr>
                                        <p:cTn id="18" dur="500" fill="hold"/>
                                        <p:tgtEl>
                                          <p:spTgt spid="1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500" fill="hold"/>
                                        <p:tgtEl>
                                          <p:spTgt spid="1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42" presetClass="entr" presetSubtype="0"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23" dur="500"/>
                                        <p:tgtEl>
                                          <p:spTgt spid="10">
                                            <p:graphicEl>
                                              <a:chart seriesIdx="-4" categoryIdx="1" bldStep="category"/>
                                            </p:graphicEl>
                                          </p:spTgt>
                                        </p:tgtEl>
                                      </p:cBhvr>
                                    </p:animEffect>
                                    <p:anim calcmode="lin" valueType="num">
                                      <p:cBhvr>
                                        <p:cTn id="24" dur="500" fill="hold"/>
                                        <p:tgtEl>
                                          <p:spTgt spid="1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500" fill="hold"/>
                                        <p:tgtEl>
                                          <p:spTgt spid="1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29" dur="500"/>
                                        <p:tgtEl>
                                          <p:spTgt spid="10">
                                            <p:graphicEl>
                                              <a:chart seriesIdx="-4" categoryIdx="2" bldStep="category"/>
                                            </p:graphicEl>
                                          </p:spTgt>
                                        </p:tgtEl>
                                      </p:cBhvr>
                                    </p:animEffect>
                                    <p:anim calcmode="lin" valueType="num">
                                      <p:cBhvr>
                                        <p:cTn id="30" dur="500" fill="hold"/>
                                        <p:tgtEl>
                                          <p:spTgt spid="1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500" fill="hold"/>
                                        <p:tgtEl>
                                          <p:spTgt spid="1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2250"/>
                            </p:stCondLst>
                            <p:childTnLst>
                              <p:par>
                                <p:cTn id="33" presetID="42" presetClass="entr" presetSubtype="0" fill="hold" grpId="0" nodeType="afterEffect">
                                  <p:stCondLst>
                                    <p:cond delay="0"/>
                                  </p:stCondLst>
                                  <p:childTnLst>
                                    <p:set>
                                      <p:cBhvr>
                                        <p:cTn id="34"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35" dur="500"/>
                                        <p:tgtEl>
                                          <p:spTgt spid="10">
                                            <p:graphicEl>
                                              <a:chart seriesIdx="-4" categoryIdx="3" bldStep="category"/>
                                            </p:graphicEl>
                                          </p:spTgt>
                                        </p:tgtEl>
                                      </p:cBhvr>
                                    </p:animEffect>
                                    <p:anim calcmode="lin" valueType="num">
                                      <p:cBhvr>
                                        <p:cTn id="36" dur="500" fill="hold"/>
                                        <p:tgtEl>
                                          <p:spTgt spid="10">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7" dur="500" fill="hold"/>
                                        <p:tgtEl>
                                          <p:spTgt spid="10">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0" grpId="0">
        <p:bldSub>
          <a:bldChart bld="category"/>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199" y="634837"/>
            <a:ext cx="10515600" cy="689866"/>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Выводы </a:t>
            </a:r>
          </a:p>
        </p:txBody>
      </p:sp>
      <p:sp>
        <p:nvSpPr>
          <p:cNvPr id="6" name="Прямоугольник 5"/>
          <p:cNvSpPr/>
          <p:nvPr/>
        </p:nvSpPr>
        <p:spPr>
          <a:xfrm>
            <a:off x="1488508" y="2463751"/>
            <a:ext cx="9615815"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Значительно улучшилось материально-техническое оснащение родильного отделения;</a:t>
            </a:r>
          </a:p>
        </p:txBody>
      </p:sp>
      <p:sp>
        <p:nvSpPr>
          <p:cNvPr id="7" name="Прямоугольник 6"/>
          <p:cNvSpPr/>
          <p:nvPr/>
        </p:nvSpPr>
        <p:spPr>
          <a:xfrm>
            <a:off x="1488509" y="3041607"/>
            <a:ext cx="9615814"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Проведена большая </a:t>
            </a:r>
            <a:r>
              <a:rPr lang="ru-RU" sz="2000" dirty="0" smtClean="0">
                <a:solidFill>
                  <a:schemeClr val="lt1"/>
                </a:solidFill>
                <a:latin typeface="Times New Roman" pitchFamily="18" charset="0"/>
              </a:rPr>
              <a:t>организационно-методическая </a:t>
            </a:r>
            <a:r>
              <a:rPr lang="ru-RU" sz="2000" dirty="0">
                <a:solidFill>
                  <a:schemeClr val="lt1"/>
                </a:solidFill>
                <a:latin typeface="Times New Roman" pitchFamily="18" charset="0"/>
              </a:rPr>
              <a:t>работа с целью улучшения качества оказания медицинской помощи (семинары, научно-практические конференции, тренинги);</a:t>
            </a:r>
          </a:p>
        </p:txBody>
      </p:sp>
      <p:sp>
        <p:nvSpPr>
          <p:cNvPr id="9" name="Прямоугольник 8"/>
          <p:cNvSpPr/>
          <p:nvPr/>
        </p:nvSpPr>
        <p:spPr>
          <a:xfrm>
            <a:off x="1488509" y="4189537"/>
            <a:ext cx="961581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smtClean="0">
                <a:solidFill>
                  <a:schemeClr val="lt1"/>
                </a:solidFill>
                <a:latin typeface="Times New Roman" pitchFamily="18" charset="0"/>
              </a:rPr>
              <a:t>Выполнение </a:t>
            </a:r>
            <a:r>
              <a:rPr lang="ru-RU" sz="2000" dirty="0">
                <a:solidFill>
                  <a:schemeClr val="lt1"/>
                </a:solidFill>
                <a:latin typeface="Times New Roman" pitchFamily="18" charset="0"/>
              </a:rPr>
              <a:t>госзаказа  свидетельствует об </a:t>
            </a:r>
            <a:r>
              <a:rPr lang="ru-RU" sz="2000" dirty="0" smtClean="0">
                <a:solidFill>
                  <a:schemeClr val="lt1"/>
                </a:solidFill>
                <a:latin typeface="Times New Roman" pitchFamily="18" charset="0"/>
              </a:rPr>
              <a:t>увеличение </a:t>
            </a:r>
            <a:r>
              <a:rPr lang="ru-RU" sz="2000" dirty="0">
                <a:solidFill>
                  <a:schemeClr val="lt1"/>
                </a:solidFill>
                <a:latin typeface="Times New Roman" pitchFamily="18" charset="0"/>
              </a:rPr>
              <a:t>количества  обслуживаемого населения репродуктивного возраста.</a:t>
            </a:r>
          </a:p>
        </p:txBody>
      </p:sp>
    </p:spTree>
    <p:extLst>
      <p:ext uri="{BB962C8B-B14F-4D97-AF65-F5344CB8AC3E}">
        <p14:creationId xmlns:p14="http://schemas.microsoft.com/office/powerpoint/2010/main" val="190922938"/>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1382039" y="1385769"/>
            <a:ext cx="9841282"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err="1" smtClean="0">
                <a:solidFill>
                  <a:schemeClr val="lt1"/>
                </a:solidFill>
                <a:latin typeface="Times New Roman" pitchFamily="18" charset="0"/>
              </a:rPr>
              <a:t>Увелечение</a:t>
            </a:r>
            <a:r>
              <a:rPr lang="ru-RU" sz="2000" dirty="0" smtClean="0">
                <a:solidFill>
                  <a:schemeClr val="lt1"/>
                </a:solidFill>
                <a:latin typeface="Times New Roman" pitchFamily="18" charset="0"/>
              </a:rPr>
              <a:t> </a:t>
            </a:r>
            <a:r>
              <a:rPr lang="ru-RU" sz="2000" dirty="0">
                <a:solidFill>
                  <a:schemeClr val="lt1"/>
                </a:solidFill>
                <a:latin typeface="Times New Roman" pitchFamily="18" charset="0"/>
              </a:rPr>
              <a:t>частоты </a:t>
            </a:r>
            <a:r>
              <a:rPr lang="ru-RU" sz="2000" dirty="0" err="1">
                <a:solidFill>
                  <a:schemeClr val="lt1"/>
                </a:solidFill>
                <a:latin typeface="Times New Roman" pitchFamily="18" charset="0"/>
              </a:rPr>
              <a:t>гипертензионных</a:t>
            </a:r>
            <a:r>
              <a:rPr lang="ru-RU" sz="2000" dirty="0">
                <a:solidFill>
                  <a:schemeClr val="lt1"/>
                </a:solidFill>
                <a:latin typeface="Times New Roman" pitchFamily="18" charset="0"/>
              </a:rPr>
              <a:t> состояний, связанных с беременностью, свидетельствует о </a:t>
            </a:r>
            <a:r>
              <a:rPr lang="ru-RU" sz="2000" dirty="0" smtClean="0">
                <a:solidFill>
                  <a:schemeClr val="lt1"/>
                </a:solidFill>
                <a:latin typeface="Times New Roman" pitchFamily="18" charset="0"/>
              </a:rPr>
              <a:t>некачественной </a:t>
            </a:r>
            <a:r>
              <a:rPr lang="ru-RU" sz="2000" dirty="0">
                <a:solidFill>
                  <a:schemeClr val="lt1"/>
                </a:solidFill>
                <a:latin typeface="Times New Roman" pitchFamily="18" charset="0"/>
              </a:rPr>
              <a:t>диагностике данного осложнения как на уровне первичного звена</a:t>
            </a:r>
            <a:r>
              <a:rPr lang="ru-RU" sz="2000" dirty="0" smtClean="0">
                <a:solidFill>
                  <a:schemeClr val="lt1"/>
                </a:solidFill>
                <a:latin typeface="Times New Roman" pitchFamily="18" charset="0"/>
              </a:rPr>
              <a:t>, </a:t>
            </a:r>
            <a:r>
              <a:rPr lang="ru-RU" sz="2000" dirty="0">
                <a:solidFill>
                  <a:schemeClr val="lt1"/>
                </a:solidFill>
                <a:latin typeface="Times New Roman" pitchFamily="18" charset="0"/>
              </a:rPr>
              <a:t>профильной госпитализации данного контингента женщин.</a:t>
            </a:r>
          </a:p>
        </p:txBody>
      </p:sp>
      <p:sp>
        <p:nvSpPr>
          <p:cNvPr id="5" name="Прямоугольник 4"/>
          <p:cNvSpPr/>
          <p:nvPr/>
        </p:nvSpPr>
        <p:spPr>
          <a:xfrm>
            <a:off x="1382039" y="2793585"/>
            <a:ext cx="984128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Остается высоким показатель тазовых </a:t>
            </a:r>
            <a:r>
              <a:rPr lang="ru-RU" sz="2000" dirty="0" err="1" smtClean="0">
                <a:solidFill>
                  <a:schemeClr val="lt1"/>
                </a:solidFill>
                <a:latin typeface="Times New Roman" pitchFamily="18" charset="0"/>
              </a:rPr>
              <a:t>предлежаний</a:t>
            </a:r>
            <a:r>
              <a:rPr lang="ru-RU" sz="2000" dirty="0" smtClean="0">
                <a:solidFill>
                  <a:schemeClr val="lt1"/>
                </a:solidFill>
                <a:latin typeface="Times New Roman" pitchFamily="18" charset="0"/>
              </a:rPr>
              <a:t>. Данная </a:t>
            </a:r>
            <a:r>
              <a:rPr lang="ru-RU" sz="2000" dirty="0">
                <a:solidFill>
                  <a:schemeClr val="lt1"/>
                </a:solidFill>
                <a:latin typeface="Times New Roman" pitchFamily="18" charset="0"/>
              </a:rPr>
              <a:t>категория является резервом для снижения частоты оперативного </a:t>
            </a:r>
            <a:r>
              <a:rPr lang="ru-RU" sz="2000" dirty="0" err="1">
                <a:solidFill>
                  <a:schemeClr val="lt1"/>
                </a:solidFill>
                <a:latin typeface="Times New Roman" pitchFamily="18" charset="0"/>
              </a:rPr>
              <a:t>родоразрешения</a:t>
            </a:r>
            <a:r>
              <a:rPr lang="ru-RU" sz="2000" dirty="0">
                <a:solidFill>
                  <a:schemeClr val="lt1"/>
                </a:solidFill>
                <a:latin typeface="Times New Roman" pitchFamily="18" charset="0"/>
              </a:rPr>
              <a:t>.</a:t>
            </a:r>
          </a:p>
        </p:txBody>
      </p:sp>
      <p:sp>
        <p:nvSpPr>
          <p:cNvPr id="6" name="Прямоугольник 5"/>
          <p:cNvSpPr/>
          <p:nvPr/>
        </p:nvSpPr>
        <p:spPr>
          <a:xfrm>
            <a:off x="1382040" y="4051072"/>
            <a:ext cx="984128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На частоту кесарева сечения также может повлиять внедрение ведения родов через естественные родовые пути у беременных с рубцом на матке на 2 уровне оказания помощи.</a:t>
            </a:r>
          </a:p>
        </p:txBody>
      </p:sp>
    </p:spTree>
    <p:extLst>
      <p:ext uri="{BB962C8B-B14F-4D97-AF65-F5344CB8AC3E}">
        <p14:creationId xmlns:p14="http://schemas.microsoft.com/office/powerpoint/2010/main" val="263241678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 name="Объект 2"/>
          <p:cNvSpPr>
            <a:spLocks noGrp="1"/>
          </p:cNvSpPr>
          <p:nvPr>
            <p:ph idx="1"/>
          </p:nvPr>
        </p:nvSpPr>
        <p:spPr>
          <a:xfrm>
            <a:off x="838199" y="1600200"/>
            <a:ext cx="10515600" cy="465973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2800" dirty="0" smtClean="0">
                <a:solidFill>
                  <a:schemeClr val="lt1"/>
                </a:solidFill>
                <a:latin typeface="Times New Roman" pitchFamily="18" charset="0"/>
              </a:rPr>
              <a:t>-----</a:t>
            </a:r>
          </a:p>
          <a:p>
            <a:pPr marL="0">
              <a:lnSpc>
                <a:spcPct val="90000"/>
              </a:lnSpc>
              <a:buFont typeface="Wingdings" pitchFamily="2" charset="2"/>
              <a:buNone/>
            </a:pPr>
            <a:r>
              <a:rPr lang="ru-RU" sz="2800" dirty="0" smtClean="0">
                <a:latin typeface="Times New Roman" pitchFamily="18" charset="0"/>
              </a:rPr>
              <a:t>-</a:t>
            </a:r>
          </a:p>
          <a:p>
            <a:pPr marL="0">
              <a:lnSpc>
                <a:spcPct val="90000"/>
              </a:lnSpc>
              <a:buFont typeface="Wingdings" pitchFamily="2" charset="2"/>
              <a:buNone/>
            </a:pPr>
            <a:r>
              <a:rPr lang="ru-RU" sz="2800" dirty="0" smtClean="0">
                <a:solidFill>
                  <a:schemeClr val="lt1"/>
                </a:solidFill>
                <a:latin typeface="Times New Roman" pitchFamily="18" charset="0"/>
              </a:rPr>
              <a:t>-</a:t>
            </a:r>
          </a:p>
          <a:p>
            <a:pPr marL="0">
              <a:lnSpc>
                <a:spcPct val="90000"/>
              </a:lnSpc>
              <a:buFont typeface="Wingdings" pitchFamily="2" charset="2"/>
              <a:buNone/>
            </a:pPr>
            <a:r>
              <a:rPr lang="ru-RU" sz="2800" dirty="0" smtClean="0">
                <a:latin typeface="Times New Roman" pitchFamily="18" charset="0"/>
              </a:rPr>
              <a:t>-</a:t>
            </a:r>
          </a:p>
          <a:p>
            <a:pPr marL="0">
              <a:lnSpc>
                <a:spcPct val="90000"/>
              </a:lnSpc>
              <a:buFont typeface="Wingdings" pitchFamily="2" charset="2"/>
              <a:buNone/>
            </a:pPr>
            <a:r>
              <a:rPr lang="ru-RU" sz="2800" dirty="0" smtClean="0">
                <a:solidFill>
                  <a:schemeClr val="lt1"/>
                </a:solidFill>
                <a:latin typeface="Times New Roman" pitchFamily="18" charset="0"/>
              </a:rPr>
              <a:t>-</a:t>
            </a:r>
          </a:p>
          <a:p>
            <a:pPr marL="0">
              <a:lnSpc>
                <a:spcPct val="90000"/>
              </a:lnSpc>
              <a:buFont typeface="Wingdings" pitchFamily="2" charset="2"/>
              <a:buNone/>
            </a:pPr>
            <a:r>
              <a:rPr lang="ru-RU" sz="2800" dirty="0" smtClean="0">
                <a:latin typeface="Times New Roman" pitchFamily="18" charset="0"/>
              </a:rPr>
              <a:t>-</a:t>
            </a:r>
          </a:p>
          <a:p>
            <a:pPr marL="0">
              <a:lnSpc>
                <a:spcPct val="90000"/>
              </a:lnSpc>
              <a:buFont typeface="Wingdings" pitchFamily="2" charset="2"/>
              <a:buNone/>
            </a:pPr>
            <a:endParaRPr lang="ru-RU" sz="2800" dirty="0">
              <a:solidFill>
                <a:schemeClr val="lt1"/>
              </a:solidFill>
              <a:latin typeface="Times New Roman" pitchFamily="18" charset="0"/>
            </a:endParaRPr>
          </a:p>
          <a:p>
            <a:pPr marL="0">
              <a:lnSpc>
                <a:spcPct val="90000"/>
              </a:lnSpc>
              <a:buFont typeface="Wingdings" pitchFamily="2" charset="2"/>
              <a:buNone/>
            </a:pPr>
            <a:r>
              <a:rPr lang="ru-RU" sz="2800" dirty="0">
                <a:solidFill>
                  <a:schemeClr val="lt1"/>
                </a:solidFill>
                <a:latin typeface="Times New Roman" pitchFamily="18" charset="0"/>
              </a:rPr>
              <a:t> Пристройка к старому корпусу </a:t>
            </a:r>
          </a:p>
          <a:p>
            <a:pPr marL="0">
              <a:lnSpc>
                <a:spcPct val="90000"/>
              </a:lnSpc>
              <a:buNone/>
            </a:pPr>
            <a:r>
              <a:rPr lang="ru-RU" sz="2800" dirty="0">
                <a:latin typeface="Times New Roman" pitchFamily="18" charset="0"/>
              </a:rPr>
              <a:t>Разрешить проблемы с медицинским туризмом в части оплаты за предоставленные услуги</a:t>
            </a:r>
            <a:r>
              <a:rPr lang="ru-RU" sz="2800" dirty="0" smtClean="0">
                <a:latin typeface="Times New Roman" pitchFamily="18" charset="0"/>
              </a:rPr>
              <a:t>.</a:t>
            </a:r>
            <a:endParaRPr lang="ru-RU" sz="2800" dirty="0">
              <a:latin typeface="Times New Roman" pitchFamily="18" charset="0"/>
            </a:endParaRPr>
          </a:p>
        </p:txBody>
      </p:sp>
      <p:sp>
        <p:nvSpPr>
          <p:cNvPr id="4" name="Заголовок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Проблемы </a:t>
            </a:r>
          </a:p>
        </p:txBody>
      </p:sp>
    </p:spTree>
    <p:extLst>
      <p:ext uri="{BB962C8B-B14F-4D97-AF65-F5344CB8AC3E}">
        <p14:creationId xmlns:p14="http://schemas.microsoft.com/office/powerpoint/2010/main" val="1405905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506993"/>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ОСНОВНЫЕ НАПРАВЛЕНИЯ РАБОТЫ НА </a:t>
            </a:r>
            <a:r>
              <a:rPr lang="ru-RU" sz="3600" b="1" dirty="0" smtClean="0">
                <a:solidFill>
                  <a:srgbClr val="0070C0"/>
                </a:solidFill>
                <a:latin typeface="Times New Roman" panose="02020603050405020304" pitchFamily="18" charset="0"/>
                <a:cs typeface="Times New Roman" panose="02020603050405020304" pitchFamily="18" charset="0"/>
              </a:rPr>
              <a:t>2017 </a:t>
            </a:r>
            <a:r>
              <a:rPr lang="ru-RU" sz="3600" b="1" dirty="0">
                <a:solidFill>
                  <a:srgbClr val="0070C0"/>
                </a:solidFill>
                <a:latin typeface="Times New Roman" panose="02020603050405020304" pitchFamily="18" charset="0"/>
                <a:cs typeface="Times New Roman" panose="02020603050405020304" pitchFamily="18" charset="0"/>
              </a:rPr>
              <a:t>ГОД</a:t>
            </a:r>
          </a:p>
        </p:txBody>
      </p:sp>
      <p:sp>
        <p:nvSpPr>
          <p:cNvPr id="4" name="Объект 2"/>
          <p:cNvSpPr>
            <a:spLocks noGrp="1"/>
          </p:cNvSpPr>
          <p:nvPr>
            <p:ph idx="1"/>
          </p:nvPr>
        </p:nvSpPr>
        <p:spPr>
          <a:xfrm>
            <a:off x="838199" y="2467990"/>
            <a:ext cx="10515600" cy="267765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704850" indent="-531813">
              <a:lnSpc>
                <a:spcPct val="90000"/>
              </a:lnSpc>
              <a:buFont typeface="Wingdings" pitchFamily="2" charset="2"/>
              <a:buNone/>
            </a:pPr>
            <a:r>
              <a:rPr lang="ru-RU" sz="2800" dirty="0" smtClean="0">
                <a:latin typeface="Times New Roman" pitchFamily="18" charset="0"/>
              </a:rPr>
              <a:t>Исполнение государственной программы развития здравоохранения Республики Казахстан «</a:t>
            </a:r>
            <a:r>
              <a:rPr lang="ru-RU" sz="2800" dirty="0" err="1" smtClean="0">
                <a:latin typeface="Times New Roman" pitchFamily="18" charset="0"/>
              </a:rPr>
              <a:t>Денсаулы</a:t>
            </a:r>
            <a:r>
              <a:rPr lang="kk-KZ" sz="2800" dirty="0" smtClean="0">
                <a:latin typeface="Times New Roman" pitchFamily="18" charset="0"/>
              </a:rPr>
              <a:t>қ</a:t>
            </a:r>
            <a:r>
              <a:rPr lang="ru-RU" sz="2800" dirty="0" smtClean="0">
                <a:latin typeface="Times New Roman" pitchFamily="18" charset="0"/>
              </a:rPr>
              <a:t>» на 2016-2019 года</a:t>
            </a:r>
          </a:p>
          <a:p>
            <a:pPr marL="725488" indent="-552450">
              <a:lnSpc>
                <a:spcPct val="90000"/>
              </a:lnSpc>
              <a:buFont typeface="Wingdings" pitchFamily="2" charset="2"/>
              <a:buNone/>
            </a:pPr>
            <a:r>
              <a:rPr lang="ru-RU" sz="2800" dirty="0" smtClean="0">
                <a:latin typeface="Times New Roman" pitchFamily="18" charset="0"/>
              </a:rPr>
              <a:t>Внедрение </a:t>
            </a:r>
            <a:r>
              <a:rPr lang="ru-RU" sz="2800" dirty="0">
                <a:latin typeface="Times New Roman" pitchFamily="18" charset="0"/>
              </a:rPr>
              <a:t>Электронной истории болезни </a:t>
            </a:r>
          </a:p>
          <a:p>
            <a:pPr marL="898525" indent="-725488">
              <a:lnSpc>
                <a:spcPct val="90000"/>
              </a:lnSpc>
              <a:buFont typeface="Wingdings" pitchFamily="2" charset="2"/>
              <a:buNone/>
            </a:pPr>
            <a:r>
              <a:rPr lang="ru-RU" sz="2800" dirty="0" smtClean="0">
                <a:latin typeface="Times New Roman" pitchFamily="18" charset="0"/>
              </a:rPr>
              <a:t>Обучение </a:t>
            </a:r>
            <a:r>
              <a:rPr lang="ru-RU" sz="2800" dirty="0">
                <a:latin typeface="Times New Roman" pitchFamily="18" charset="0"/>
              </a:rPr>
              <a:t>врачей </a:t>
            </a:r>
            <a:r>
              <a:rPr lang="ru-RU" sz="2800" dirty="0" smtClean="0">
                <a:latin typeface="Times New Roman" pitchFamily="18" charset="0"/>
              </a:rPr>
              <a:t>УЗИ исследованиям</a:t>
            </a:r>
            <a:endParaRPr lang="ru-RU" sz="2800" dirty="0">
              <a:latin typeface="Times New Roman" pitchFamily="18" charset="0"/>
            </a:endParaRPr>
          </a:p>
          <a:p>
            <a:pPr marL="0">
              <a:lnSpc>
                <a:spcPct val="90000"/>
              </a:lnSpc>
              <a:buFont typeface="Wingdings" pitchFamily="2" charset="2"/>
              <a:buNone/>
            </a:pPr>
            <a:r>
              <a:rPr lang="ru-RU" sz="2800" dirty="0">
                <a:latin typeface="Times New Roman" pitchFamily="18" charset="0"/>
              </a:rPr>
              <a:t> </a:t>
            </a:r>
            <a:r>
              <a:rPr lang="ru-RU" sz="2800" dirty="0" smtClean="0">
                <a:latin typeface="Times New Roman" pitchFamily="18" charset="0"/>
              </a:rPr>
              <a:t> </a:t>
            </a:r>
            <a:r>
              <a:rPr lang="ru-RU" sz="2800" dirty="0" smtClean="0">
                <a:latin typeface="Times New Roman" pitchFamily="18" charset="0"/>
              </a:rPr>
              <a:t>Прохождения Аккредитации</a:t>
            </a:r>
            <a:endParaRPr lang="ru-RU" sz="2800" dirty="0" smtClean="0">
              <a:latin typeface="Times New Roman" pitchFamily="18" charset="0"/>
            </a:endParaRPr>
          </a:p>
        </p:txBody>
      </p:sp>
    </p:spTree>
    <p:extLst>
      <p:ext uri="{BB962C8B-B14F-4D97-AF65-F5344CB8AC3E}">
        <p14:creationId xmlns:p14="http://schemas.microsoft.com/office/powerpoint/2010/main" val="169622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7" name="Объект 16"/>
          <p:cNvPicPr>
            <a:picLocks noGrp="1" noChangeAspect="1"/>
          </p:cNvPicPr>
          <p:nvPr>
            <p:ph idx="1"/>
          </p:nvPr>
        </p:nvPicPr>
        <p:blipFill>
          <a:blip r:embed="rId4">
            <a:duotone>
              <a:prstClr val="black"/>
              <a:srgbClr val="7EB0DE">
                <a:tint val="45000"/>
                <a:satMod val="400000"/>
              </a:srgbClr>
            </a:duotone>
            <a:extLst>
              <a:ext uri="{28A0092B-C50C-407E-A947-70E740481C1C}">
                <a14:useLocalDpi xmlns:a14="http://schemas.microsoft.com/office/drawing/2010/main" val="0"/>
              </a:ext>
            </a:extLst>
          </a:blip>
          <a:stretch>
            <a:fillRect/>
          </a:stretch>
        </p:blipFill>
        <p:spPr>
          <a:xfrm rot="18984433">
            <a:off x="3188648" y="1493499"/>
            <a:ext cx="5607092" cy="4351337"/>
          </a:xfrm>
          <a:noFill/>
        </p:spPr>
      </p:pic>
      <p:sp>
        <p:nvSpPr>
          <p:cNvPr id="19" name="Заголовок 1"/>
          <p:cNvSpPr>
            <a:spLocks noGrp="1"/>
          </p:cNvSpPr>
          <p:nvPr>
            <p:ph type="title"/>
          </p:nvPr>
        </p:nvSpPr>
        <p:spPr>
          <a:xfrm>
            <a:off x="838199" y="567936"/>
            <a:ext cx="10515600" cy="1325562"/>
          </a:xfrm>
        </p:spPr>
        <p:txBody>
          <a:bodyPr vert="horz" lIns="91440" tIns="45720" rIns="91440" bIns="45720" rtlCol="0" anchor="ctr">
            <a:noAutofit/>
          </a:bodyPr>
          <a:lstStyle/>
          <a:p>
            <a:pPr algn="ctr"/>
            <a:r>
              <a:rPr lang="kk-KZ" sz="3600" b="1" dirty="0" smtClean="0">
                <a:solidFill>
                  <a:srgbClr val="0070C0"/>
                </a:solidFill>
                <a:latin typeface="Times New Roman" panose="02020603050405020304" pitchFamily="18" charset="0"/>
                <a:cs typeface="Times New Roman" panose="02020603050405020304" pitchFamily="18" charset="0"/>
              </a:rPr>
              <a:t>Спасибо за внимание!</a:t>
            </a:r>
            <a:endParaRPr lang="ru-RU"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8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xit" presetSubtype="0" fill="hold" nodeType="withEffect">
                                  <p:stCondLst>
                                    <p:cond delay="50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Rot="1" noChangeArrowheads="1"/>
          </p:cNvSpPr>
          <p:nvPr>
            <p:ph type="title"/>
          </p:nvPr>
        </p:nvSpPr>
        <p:spPr>
          <a:xfrm>
            <a:off x="838200" y="754380"/>
            <a:ext cx="10515600" cy="685800"/>
          </a:xfr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Кадры</a:t>
            </a:r>
            <a:r>
              <a:rPr lang="ru-RU" sz="2800" b="1" dirty="0">
                <a:solidFill>
                  <a:srgbClr val="0070C0"/>
                </a:solidFill>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521969" y="2091184"/>
            <a:ext cx="11582400" cy="2419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sz="2400" dirty="0">
                <a:solidFill>
                  <a:schemeClr val="lt1"/>
                </a:solidFill>
                <a:latin typeface="Times New Roman" pitchFamily="18" charset="0"/>
              </a:rPr>
              <a:t>Структура и штаты работников родильного дома  утверждены в соответствии со Штатными нормативами медицинского персонала  больниц, предусмотренных приказом № 238 МЗ РК от 28.04.2010 года. </a:t>
            </a:r>
          </a:p>
          <a:p>
            <a:pPr marL="514350" indent="650875">
              <a:lnSpc>
                <a:spcPct val="90000"/>
              </a:lnSpc>
              <a:tabLst>
                <a:tab pos="2057400" algn="l"/>
              </a:tabLst>
            </a:pPr>
            <a:r>
              <a:rPr lang="ru-RU" sz="2400" dirty="0" smtClean="0">
                <a:solidFill>
                  <a:schemeClr val="lt1"/>
                </a:solidFill>
                <a:latin typeface="Times New Roman" pitchFamily="18" charset="0"/>
              </a:rPr>
              <a:t>Врачей-40, </a:t>
            </a:r>
            <a:r>
              <a:rPr lang="ru-RU" sz="2400" dirty="0" smtClean="0">
                <a:solidFill>
                  <a:schemeClr val="lt1"/>
                </a:solidFill>
                <a:latin typeface="Times New Roman" pitchFamily="18" charset="0"/>
              </a:rPr>
              <a:t>из них </a:t>
            </a:r>
            <a:r>
              <a:rPr lang="ru-RU" sz="2400" dirty="0" smtClean="0">
                <a:solidFill>
                  <a:schemeClr val="lt1"/>
                </a:solidFill>
                <a:latin typeface="Times New Roman" pitchFamily="18" charset="0"/>
              </a:rPr>
              <a:t>11 </a:t>
            </a:r>
            <a:r>
              <a:rPr lang="ru-RU" sz="2400" dirty="0" smtClean="0">
                <a:solidFill>
                  <a:schemeClr val="lt1"/>
                </a:solidFill>
                <a:latin typeface="Times New Roman" pitchFamily="18" charset="0"/>
              </a:rPr>
              <a:t>совместителей</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С</a:t>
            </a:r>
            <a:r>
              <a:rPr lang="ru-RU" sz="2400" dirty="0" smtClean="0">
                <a:solidFill>
                  <a:schemeClr val="lt1"/>
                </a:solidFill>
                <a:latin typeface="Times New Roman" pitchFamily="18" charset="0"/>
              </a:rPr>
              <a:t>ред </a:t>
            </a:r>
            <a:r>
              <a:rPr lang="ru-RU" sz="2400" dirty="0">
                <a:solidFill>
                  <a:schemeClr val="lt1"/>
                </a:solidFill>
                <a:latin typeface="Times New Roman" pitchFamily="18" charset="0"/>
              </a:rPr>
              <a:t>персонал – </a:t>
            </a:r>
            <a:r>
              <a:rPr lang="ru-RU" sz="2400" dirty="0">
                <a:latin typeface="Times New Roman" pitchFamily="18" charset="0"/>
              </a:rPr>
              <a:t>74, из них </a:t>
            </a:r>
            <a:r>
              <a:rPr lang="ru-RU" sz="2400" dirty="0" smtClean="0">
                <a:latin typeface="Times New Roman" pitchFamily="18" charset="0"/>
              </a:rPr>
              <a:t>1 совместитель </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М</a:t>
            </a:r>
            <a:r>
              <a:rPr lang="ru-RU" sz="2400" dirty="0" smtClean="0">
                <a:solidFill>
                  <a:schemeClr val="lt1"/>
                </a:solidFill>
                <a:latin typeface="Times New Roman" pitchFamily="18" charset="0"/>
              </a:rPr>
              <a:t>ладший </a:t>
            </a:r>
            <a:r>
              <a:rPr lang="ru-RU" sz="2400" dirty="0">
                <a:solidFill>
                  <a:schemeClr val="lt1"/>
                </a:solidFill>
                <a:latin typeface="Times New Roman" pitchFamily="18" charset="0"/>
              </a:rPr>
              <a:t>персонал </a:t>
            </a:r>
            <a:r>
              <a:rPr lang="ru-RU" sz="2400" dirty="0" smtClean="0">
                <a:solidFill>
                  <a:schemeClr val="lt1"/>
                </a:solidFill>
                <a:latin typeface="Times New Roman" pitchFamily="18" charset="0"/>
              </a:rPr>
              <a:t>-50, </a:t>
            </a:r>
            <a:endParaRPr lang="ru-RU" sz="2400" dirty="0">
              <a:solidFill>
                <a:schemeClr val="lt1"/>
              </a:solidFill>
              <a:latin typeface="Times New Roman" pitchFamily="18" charset="0"/>
            </a:endParaRPr>
          </a:p>
          <a:p>
            <a:pPr marL="514350" indent="650875">
              <a:lnSpc>
                <a:spcPct val="90000"/>
              </a:lnSpc>
              <a:tabLst>
                <a:tab pos="2057400" algn="l"/>
              </a:tabLst>
            </a:pPr>
            <a:r>
              <a:rPr lang="ru-RU" sz="2400" dirty="0" smtClean="0">
                <a:latin typeface="Times New Roman" pitchFamily="18" charset="0"/>
              </a:rPr>
              <a:t>П</a:t>
            </a:r>
            <a:r>
              <a:rPr lang="ru-RU" sz="2400" dirty="0" smtClean="0">
                <a:solidFill>
                  <a:schemeClr val="lt1"/>
                </a:solidFill>
                <a:latin typeface="Times New Roman" pitchFamily="18" charset="0"/>
              </a:rPr>
              <a:t>рочие </a:t>
            </a:r>
            <a:r>
              <a:rPr lang="ru-RU" sz="2400" dirty="0">
                <a:solidFill>
                  <a:schemeClr val="lt1"/>
                </a:solidFill>
                <a:latin typeface="Times New Roman" pitchFamily="18" charset="0"/>
              </a:rPr>
              <a:t>– 29 </a:t>
            </a:r>
            <a:r>
              <a:rPr lang="ru-RU" sz="2400" dirty="0" smtClean="0">
                <a:solidFill>
                  <a:schemeClr val="lt1"/>
                </a:solidFill>
                <a:latin typeface="Times New Roman" pitchFamily="18" charset="0"/>
              </a:rPr>
              <a:t>человек, </a:t>
            </a:r>
            <a:r>
              <a:rPr lang="ru-RU" sz="2400" dirty="0">
                <a:latin typeface="Times New Roman" pitchFamily="18" charset="0"/>
              </a:rPr>
              <a:t>из них 1 </a:t>
            </a:r>
            <a:r>
              <a:rPr lang="ru-RU" sz="2400" dirty="0" smtClean="0">
                <a:latin typeface="Times New Roman" pitchFamily="18" charset="0"/>
              </a:rPr>
              <a:t>совместитель.</a:t>
            </a:r>
            <a:r>
              <a:rPr lang="ru-RU" sz="2400" dirty="0" smtClean="0">
                <a:solidFill>
                  <a:schemeClr val="lt1"/>
                </a:solidFill>
                <a:latin typeface="Times New Roman" pitchFamily="18" charset="0"/>
              </a:rPr>
              <a:t> </a:t>
            </a:r>
            <a:endParaRPr lang="ru-RU" sz="2400" dirty="0">
              <a:solidFill>
                <a:schemeClr val="lt1"/>
              </a:solidFill>
              <a:latin typeface="Times New Roman" pitchFamily="18" charset="0"/>
            </a:endParaRPr>
          </a:p>
        </p:txBody>
      </p:sp>
    </p:spTree>
    <p:extLst>
      <p:ext uri="{BB962C8B-B14F-4D97-AF65-F5344CB8AC3E}">
        <p14:creationId xmlns:p14="http://schemas.microsoft.com/office/powerpoint/2010/main" val="14042333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4638"/>
            <a:ext cx="10515600" cy="5897562"/>
          </a:xfrm>
        </p:spPr>
        <p:txBody>
          <a:bodyPr>
            <a:normAutofit/>
          </a:bodyPr>
          <a:lstStyle/>
          <a:p>
            <a:r>
              <a:rPr lang="ru-RU" dirty="0" smtClean="0"/>
              <a:t>Всё что ниже этого слайда это резерв – то что Вы сказали удалить </a:t>
            </a:r>
            <a:endParaRPr lang="ru-RU" dirty="0"/>
          </a:p>
        </p:txBody>
      </p:sp>
    </p:spTree>
    <p:extLst>
      <p:ext uri="{BB962C8B-B14F-4D97-AF65-F5344CB8AC3E}">
        <p14:creationId xmlns:p14="http://schemas.microsoft.com/office/powerpoint/2010/main" val="250389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633309"/>
            <a:ext cx="10515600" cy="464398"/>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За отчетный период прошли </a:t>
            </a:r>
            <a:r>
              <a:rPr lang="ru-RU" sz="3600" b="1" dirty="0" smtClean="0">
                <a:solidFill>
                  <a:srgbClr val="0070C0"/>
                </a:solidFill>
                <a:latin typeface="Times New Roman" panose="02020603050405020304" pitchFamily="18" charset="0"/>
                <a:cs typeface="Times New Roman" panose="02020603050405020304" pitchFamily="18" charset="0"/>
              </a:rPr>
              <a:t>проверки:</a:t>
            </a:r>
            <a:endParaRPr lang="ru-RU" sz="3600" b="1"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820863"/>
            <a:ext cx="10515600" cy="3693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marL="0">
              <a:lnSpc>
                <a:spcPct val="90000"/>
              </a:lnSpc>
              <a:buFont typeface="Wingdings" pitchFamily="2" charset="2"/>
              <a:buNone/>
            </a:pPr>
            <a:r>
              <a:rPr lang="ru-RU" sz="2000" dirty="0">
                <a:solidFill>
                  <a:schemeClr val="lt1"/>
                </a:solidFill>
                <a:latin typeface="Times New Roman" pitchFamily="18" charset="0"/>
              </a:rPr>
              <a:t>1.Департамент по ЧС </a:t>
            </a:r>
            <a:r>
              <a:rPr lang="ru-RU" sz="2000" dirty="0" err="1">
                <a:solidFill>
                  <a:schemeClr val="lt1"/>
                </a:solidFill>
                <a:latin typeface="Times New Roman" pitchFamily="18" charset="0"/>
              </a:rPr>
              <a:t>г.Алматы</a:t>
            </a:r>
            <a:r>
              <a:rPr lang="ru-RU" sz="2000" dirty="0">
                <a:solidFill>
                  <a:schemeClr val="lt1"/>
                </a:solidFill>
                <a:latin typeface="Times New Roman" pitchFamily="18" charset="0"/>
              </a:rPr>
              <a:t>- плановая проверка. Нарушении  не выявлены </a:t>
            </a:r>
          </a:p>
        </p:txBody>
      </p:sp>
      <p:sp>
        <p:nvSpPr>
          <p:cNvPr id="4" name="Прямоугольник 3"/>
          <p:cNvSpPr/>
          <p:nvPr/>
        </p:nvSpPr>
        <p:spPr>
          <a:xfrm>
            <a:off x="1778696" y="2387478"/>
            <a:ext cx="806676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2.ГЦ СПИД-3( 1-плановая,2-внеплановая). Выявленные нарушения устранены.</a:t>
            </a:r>
          </a:p>
        </p:txBody>
      </p:sp>
      <p:sp>
        <p:nvSpPr>
          <p:cNvPr id="5" name="Прямоугольник 4"/>
          <p:cNvSpPr/>
          <p:nvPr/>
        </p:nvSpPr>
        <p:spPr>
          <a:xfrm>
            <a:off x="3814125" y="3188321"/>
            <a:ext cx="456375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3. ГКВД  (плановая) Замечании не было</a:t>
            </a:r>
          </a:p>
        </p:txBody>
      </p:sp>
      <p:sp>
        <p:nvSpPr>
          <p:cNvPr id="6" name="Прямоугольник 5"/>
          <p:cNvSpPr/>
          <p:nvPr/>
        </p:nvSpPr>
        <p:spPr>
          <a:xfrm>
            <a:off x="1778695" y="3712165"/>
            <a:ext cx="8066762"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4. УБН ДВД рейдовая проверка г. Алматы. Генеральная прокуратура – плановая. </a:t>
            </a:r>
          </a:p>
        </p:txBody>
      </p:sp>
      <p:sp>
        <p:nvSpPr>
          <p:cNvPr id="7" name="Прямоугольник 6"/>
          <p:cNvSpPr/>
          <p:nvPr/>
        </p:nvSpPr>
        <p:spPr>
          <a:xfrm>
            <a:off x="1778696" y="4513008"/>
            <a:ext cx="8066761"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5. Управлением здравоохранения </a:t>
            </a:r>
            <a:r>
              <a:rPr lang="ru-RU" sz="2000" dirty="0" err="1">
                <a:solidFill>
                  <a:schemeClr val="lt1"/>
                </a:solidFill>
                <a:latin typeface="Times New Roman" pitchFamily="18" charset="0"/>
              </a:rPr>
              <a:t>г.Алматы</a:t>
            </a:r>
            <a:r>
              <a:rPr lang="ru-RU" sz="2000" dirty="0">
                <a:solidFill>
                  <a:schemeClr val="lt1"/>
                </a:solidFill>
                <a:latin typeface="Times New Roman" pitchFamily="18" charset="0"/>
              </a:rPr>
              <a:t> создана комиссия  по проверке </a:t>
            </a:r>
            <a:r>
              <a:rPr lang="ru-RU" sz="2000" dirty="0" err="1">
                <a:solidFill>
                  <a:schemeClr val="lt1"/>
                </a:solidFill>
                <a:latin typeface="Times New Roman" pitchFamily="18" charset="0"/>
              </a:rPr>
              <a:t>трансфузионной</a:t>
            </a:r>
            <a:r>
              <a:rPr lang="ru-RU" sz="2000" dirty="0">
                <a:solidFill>
                  <a:schemeClr val="lt1"/>
                </a:solidFill>
                <a:latin typeface="Times New Roman" pitchFamily="18" charset="0"/>
              </a:rPr>
              <a:t> деятельности родильного дома.</a:t>
            </a:r>
          </a:p>
        </p:txBody>
      </p:sp>
      <p:sp>
        <p:nvSpPr>
          <p:cNvPr id="8" name="Прямоугольник 7"/>
          <p:cNvSpPr/>
          <p:nvPr/>
        </p:nvSpPr>
        <p:spPr>
          <a:xfrm>
            <a:off x="1778697" y="5313851"/>
            <a:ext cx="806676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6. СЭС </a:t>
            </a:r>
            <a:r>
              <a:rPr lang="ru-RU" sz="2000" dirty="0" err="1">
                <a:solidFill>
                  <a:schemeClr val="lt1"/>
                </a:solidFill>
                <a:latin typeface="Times New Roman" pitchFamily="18" charset="0"/>
              </a:rPr>
              <a:t>Турксибского</a:t>
            </a:r>
            <a:r>
              <a:rPr lang="ru-RU" sz="2000" dirty="0">
                <a:solidFill>
                  <a:schemeClr val="lt1"/>
                </a:solidFill>
                <a:latin typeface="Times New Roman" pitchFamily="18" charset="0"/>
              </a:rPr>
              <a:t> района – внеплановая .  Выявлены нарушение , устранены. </a:t>
            </a:r>
          </a:p>
        </p:txBody>
      </p:sp>
      <p:sp>
        <p:nvSpPr>
          <p:cNvPr id="10" name="Прямоугольник 9"/>
          <p:cNvSpPr/>
          <p:nvPr/>
        </p:nvSpPr>
        <p:spPr>
          <a:xfrm>
            <a:off x="1778695" y="6114694"/>
            <a:ext cx="806676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7. Проверка Финансового </a:t>
            </a:r>
            <a:r>
              <a:rPr lang="ru-RU" sz="2000" dirty="0" smtClean="0">
                <a:solidFill>
                  <a:schemeClr val="lt1"/>
                </a:solidFill>
                <a:latin typeface="Times New Roman" pitchFamily="18" charset="0"/>
              </a:rPr>
              <a:t>контроля – замечания устранены </a:t>
            </a:r>
            <a:endParaRPr lang="ru-RU" sz="2000" dirty="0">
              <a:solidFill>
                <a:schemeClr val="lt1"/>
              </a:solidFill>
              <a:latin typeface="Times New Roman" pitchFamily="18" charset="0"/>
            </a:endParaRPr>
          </a:p>
        </p:txBody>
      </p:sp>
    </p:spTree>
    <p:extLst>
      <p:ext uri="{BB962C8B-B14F-4D97-AF65-F5344CB8AC3E}">
        <p14:creationId xmlns:p14="http://schemas.microsoft.com/office/powerpoint/2010/main" val="129936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838200" y="274638"/>
            <a:ext cx="10515600" cy="1003017"/>
          </a:xfrm>
        </p:spPr>
        <p:txBody>
          <a:bodyPr vert="horz" lIns="91440" tIns="45720" rIns="91440" bIns="45720" rtlCol="0" anchor="ctr">
            <a:no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ДИНАМИКА ПОКАЗАТЕЛЕЙ ПЕРИНАТАЛЬНОЙ СМЕРТНОСТИ СРЕДИ НЕДОНОШЕННЫХ (на 1000 новорожденных)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3832889200"/>
              </p:ext>
            </p:extLst>
          </p:nvPr>
        </p:nvGraphicFramePr>
        <p:xfrm>
          <a:off x="838200" y="1908545"/>
          <a:ext cx="10515600" cy="43513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4785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1" dur="500"/>
                                        <p:tgtEl>
                                          <p:spTgt spid="5">
                                            <p:graphicEl>
                                              <a:chart seriesIdx="0"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5" dur="500"/>
                                        <p:tgtEl>
                                          <p:spTgt spid="5">
                                            <p:graphicEl>
                                              <a:chart seriesIdx="1"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9" dur="500"/>
                                        <p:tgtEl>
                                          <p:spTgt spid="5">
                                            <p:graphicEl>
                                              <a:chart seriesIdx="0" categoryIdx="1"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3" dur="500"/>
                                        <p:tgtEl>
                                          <p:spTgt spid="5">
                                            <p:graphicEl>
                                              <a:chart seriesIdx="1" categoryIdx="1"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7" dur="500"/>
                                        <p:tgtEl>
                                          <p:spTgt spid="5">
                                            <p:graphicEl>
                                              <a:chart seriesIdx="0" categoryIdx="2"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1" dur="500"/>
                                        <p:tgtEl>
                                          <p:spTgt spid="5">
                                            <p:graphicEl>
                                              <a:chart seriesIdx="1" categoryIdx="2"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35" dur="500"/>
                                        <p:tgtEl>
                                          <p:spTgt spid="5">
                                            <p:graphicEl>
                                              <a:chart seriesIdx="0" categoryIdx="3"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39" dur="500"/>
                                        <p:tgtEl>
                                          <p:spTgt spid="5">
                                            <p:graphicEl>
                                              <a:chart seriesIdx="1"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Показатели работы отделения Анестезии и реанимации.</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graphicFrame>
        <p:nvGraphicFramePr>
          <p:cNvPr id="4" name="Объект 3"/>
          <p:cNvGraphicFramePr>
            <a:graphicFrameLocks noGrp="1"/>
          </p:cNvGraphicFramePr>
          <p:nvPr>
            <p:ph idx="1"/>
            <p:extLst>
              <p:ext uri="{D42A27DB-BD31-4B8C-83A1-F6EECF244321}">
                <p14:modId xmlns:p14="http://schemas.microsoft.com/office/powerpoint/2010/main" val="2685249084"/>
              </p:ext>
            </p:extLst>
          </p:nvPr>
        </p:nvGraphicFramePr>
        <p:xfrm>
          <a:off x="723900" y="2369819"/>
          <a:ext cx="11111424" cy="2697481"/>
        </p:xfrm>
        <a:graphic>
          <a:graphicData uri="http://schemas.openxmlformats.org/drawingml/2006/table">
            <a:tbl>
              <a:tblPr firstRow="1" firstCol="1" bandRow="1">
                <a:tableStyleId>{5C22544A-7EE6-4342-B048-85BDC9FD1C3A}</a:tableStyleId>
              </a:tblPr>
              <a:tblGrid>
                <a:gridCol w="6498912"/>
                <a:gridCol w="2306256"/>
                <a:gridCol w="2306256"/>
              </a:tblGrid>
              <a:tr h="430147">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Показатели работы отделения А и Р </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2014</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1" kern="1200" dirty="0">
                          <a:solidFill>
                            <a:schemeClr val="tx1"/>
                          </a:solidFill>
                          <a:effectLst/>
                          <a:latin typeface="Times New Roman" panose="02020603050405020304" pitchFamily="18" charset="0"/>
                          <a:ea typeface="+mn-ea"/>
                          <a:cs typeface="Times New Roman" panose="02020603050405020304" pitchFamily="18" charset="0"/>
                        </a:rPr>
                        <a:t>2015</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Анестезиологическая активность</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91%</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88%</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Всего анестезий</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a:solidFill>
                            <a:schemeClr val="tx1"/>
                          </a:solidFill>
                          <a:effectLst/>
                          <a:latin typeface="Times New Roman" panose="02020603050405020304" pitchFamily="18" charset="0"/>
                          <a:ea typeface="+mn-ea"/>
                          <a:cs typeface="Times New Roman" panose="02020603050405020304" pitchFamily="18" charset="0"/>
                        </a:rPr>
                        <a:t>1405+ 167 хр</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1315+190 </a:t>
                      </a:r>
                      <a:r>
                        <a:rPr lang="ru-RU" sz="1800" b="0" kern="1200" dirty="0" err="1">
                          <a:solidFill>
                            <a:schemeClr val="tx1"/>
                          </a:solidFill>
                          <a:effectLst/>
                          <a:latin typeface="Times New Roman" panose="02020603050405020304" pitchFamily="18" charset="0"/>
                          <a:ea typeface="+mn-ea"/>
                          <a:cs typeface="Times New Roman" panose="02020603050405020304" pitchFamily="18" charset="0"/>
                        </a:rPr>
                        <a:t>хр</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Операционная активность</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a:solidFill>
                            <a:schemeClr val="tx1"/>
                          </a:solidFill>
                          <a:effectLst/>
                          <a:latin typeface="Times New Roman" panose="02020603050405020304" pitchFamily="18" charset="0"/>
                          <a:ea typeface="+mn-ea"/>
                          <a:cs typeface="Times New Roman" panose="02020603050405020304" pitchFamily="18" charset="0"/>
                        </a:rPr>
                        <a:t>19,02%</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17,94%</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Оборот койки</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157,0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157,0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36876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Средний </a:t>
                      </a:r>
                      <a:r>
                        <a:rPr lang="ru-RU" sz="1800" b="0" kern="1200" dirty="0" err="1">
                          <a:solidFill>
                            <a:schemeClr val="tx1"/>
                          </a:solidFill>
                          <a:effectLst/>
                          <a:latin typeface="Times New Roman" panose="02020603050405020304" pitchFamily="18" charset="0"/>
                          <a:ea typeface="+mn-ea"/>
                          <a:cs typeface="Times New Roman" panose="02020603050405020304" pitchFamily="18" charset="0"/>
                        </a:rPr>
                        <a:t>койкодень</a:t>
                      </a:r>
                      <a:endParaRPr lang="ru-RU" sz="18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1,27(1,27)</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1,13 (1,17)</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23514">
                <a:tc>
                  <a:txBody>
                    <a:bodyPr/>
                    <a:lstStyle/>
                    <a:p>
                      <a:pPr marL="0" algn="l"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Соотношение регионарных анестезий к общей  анестезии</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95,16%</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latinLnBrk="0" hangingPunct="1">
                        <a:lnSpc>
                          <a:spcPct val="115000"/>
                        </a:lnSpc>
                        <a:spcAft>
                          <a:spcPts val="0"/>
                        </a:spcAft>
                      </a:pPr>
                      <a:r>
                        <a:rPr lang="ru-RU" sz="1800" b="0" kern="1200" dirty="0">
                          <a:solidFill>
                            <a:schemeClr val="tx1"/>
                          </a:solidFill>
                          <a:effectLst/>
                          <a:latin typeface="Times New Roman" panose="02020603050405020304" pitchFamily="18" charset="0"/>
                          <a:ea typeface="+mn-ea"/>
                          <a:cs typeface="Times New Roman" panose="02020603050405020304" pitchFamily="18" charset="0"/>
                        </a:rPr>
                        <a:t>78,60%</a:t>
                      </a:r>
                    </a:p>
                  </a:txBody>
                  <a:tcPr marL="127731" marR="127731" marT="0"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32414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12800" y="0"/>
            <a:ext cx="10515600" cy="751939"/>
          </a:xfrm>
        </p:spPr>
        <p:txBody>
          <a:bodyPr vert="horz" lIns="91440" tIns="45720" rIns="91440" bIns="45720" rtlCol="0" anchor="ctr">
            <a:noAutofit/>
          </a:bodyPr>
          <a:lstStyle/>
          <a:p>
            <a:pPr algn="ctr"/>
            <a:r>
              <a:rPr lang="ru-RU" sz="3200" b="1" dirty="0" smtClean="0">
                <a:solidFill>
                  <a:srgbClr val="0070C0"/>
                </a:solidFill>
                <a:latin typeface="Times New Roman" panose="02020603050405020304" pitchFamily="18" charset="0"/>
                <a:cs typeface="Times New Roman" panose="02020603050405020304" pitchFamily="18" charset="0"/>
              </a:rPr>
              <a:t>Отделение </a:t>
            </a:r>
            <a:r>
              <a:rPr lang="ru-RU" sz="3200" b="1" dirty="0">
                <a:solidFill>
                  <a:srgbClr val="0070C0"/>
                </a:solidFill>
                <a:latin typeface="Times New Roman" panose="02020603050405020304" pitchFamily="18" charset="0"/>
                <a:cs typeface="Times New Roman" panose="02020603050405020304" pitchFamily="18" charset="0"/>
              </a:rPr>
              <a:t>патологи и гинекологии</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537471952"/>
              </p:ext>
            </p:extLst>
          </p:nvPr>
        </p:nvGraphicFramePr>
        <p:xfrm>
          <a:off x="1739900" y="815439"/>
          <a:ext cx="8534400" cy="1183026"/>
        </p:xfrm>
        <a:graphic>
          <a:graphicData uri="http://schemas.openxmlformats.org/drawingml/2006/table">
            <a:tbl>
              <a:tblPr>
                <a:tableStyleId>{5C22544A-7EE6-4342-B048-85BDC9FD1C3A}</a:tableStyleId>
              </a:tblPr>
              <a:tblGrid>
                <a:gridCol w="4267200"/>
                <a:gridCol w="4267200"/>
              </a:tblGrid>
              <a:tr h="0">
                <a:tc>
                  <a:txBody>
                    <a:bodyPr/>
                    <a:lstStyle/>
                    <a:p>
                      <a:pPr marL="0" algn="ctr" defTabSz="914400" rtl="0" eaLnBrk="1" fontAlgn="ctr" latinLnBrk="0" hangingPunct="1">
                        <a:spcAft>
                          <a:spcPts val="0"/>
                        </a:spcAft>
                      </a:pPr>
                      <a:r>
                        <a:rPr lang="ru-RU" sz="2400" b="0" kern="1200" dirty="0" smtClean="0">
                          <a:solidFill>
                            <a:schemeClr val="tx1"/>
                          </a:solidFill>
                          <a:latin typeface="Times New Roman"/>
                          <a:ea typeface="Times New Roman"/>
                          <a:cs typeface="Times New Roman"/>
                        </a:rPr>
                        <a:t>Патология</a:t>
                      </a:r>
                      <a:r>
                        <a:rPr lang="ru-RU" sz="2400" b="0" kern="1200" dirty="0">
                          <a:solidFill>
                            <a:schemeClr val="tx1"/>
                          </a:solidFill>
                          <a:latin typeface="Times New Roman"/>
                          <a:ea typeface="Times New Roman"/>
                          <a:cs typeface="Times New Roman"/>
                        </a:rPr>
                        <a:t>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2015 г.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02283">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Поступило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4474</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05458">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Выписано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2011</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9" name="Прямоугольник 8"/>
          <p:cNvSpPr/>
          <p:nvPr/>
        </p:nvSpPr>
        <p:spPr>
          <a:xfrm>
            <a:off x="133350" y="2178040"/>
            <a:ext cx="11874500" cy="22775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На индуцированные роды в 2015 г  переведены -  114  человек,  их них</a:t>
            </a:r>
            <a:r>
              <a:rPr lang="ru-RU" sz="2000" dirty="0" smtClean="0">
                <a:solidFill>
                  <a:schemeClr val="lt1"/>
                </a:solidFill>
                <a:latin typeface="Times New Roman" pitchFamily="18" charset="0"/>
              </a:rPr>
              <a:t>:</a:t>
            </a:r>
            <a:endParaRPr lang="ru-RU" sz="2000" dirty="0">
              <a:solidFill>
                <a:schemeClr val="lt1"/>
              </a:solidFill>
              <a:latin typeface="Times New Roman" pitchFamily="18" charset="0"/>
            </a:endParaRP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Показания: 1. Тенденция к </a:t>
            </a:r>
            <a:r>
              <a:rPr lang="ru-RU" sz="2000" dirty="0" err="1">
                <a:solidFill>
                  <a:schemeClr val="lt1"/>
                </a:solidFill>
                <a:latin typeface="Times New Roman" pitchFamily="18" charset="0"/>
              </a:rPr>
              <a:t>перенашиванию</a:t>
            </a:r>
            <a:r>
              <a:rPr lang="ru-RU" sz="2000" dirty="0">
                <a:solidFill>
                  <a:schemeClr val="lt1"/>
                </a:solidFill>
                <a:latin typeface="Times New Roman" pitchFamily="18" charset="0"/>
              </a:rPr>
              <a:t> (41 -42 недель) – 78 случаев.</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2. </a:t>
            </a:r>
            <a:r>
              <a:rPr lang="ru-RU" sz="2000" dirty="0" smtClean="0">
                <a:solidFill>
                  <a:schemeClr val="lt1"/>
                </a:solidFill>
                <a:latin typeface="Times New Roman" pitchFamily="18" charset="0"/>
              </a:rPr>
              <a:t>Гипертензивные </a:t>
            </a:r>
            <a:r>
              <a:rPr lang="ru-RU" sz="2000" dirty="0">
                <a:solidFill>
                  <a:schemeClr val="lt1"/>
                </a:solidFill>
                <a:latin typeface="Times New Roman" pitchFamily="18" charset="0"/>
              </a:rPr>
              <a:t>состояния связанные беременностью – 28 случаев. 3.  ЗВУР – 5 случаев. 4. В связи с антенатальной гибелью плода – 3 случая. </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В 12 случаях роды были закончены путем операции кесарево сечение : </a:t>
            </a:r>
            <a:r>
              <a:rPr lang="ru-RU" sz="2000" dirty="0" smtClean="0">
                <a:solidFill>
                  <a:schemeClr val="lt1"/>
                </a:solidFill>
                <a:latin typeface="Times New Roman" pitchFamily="18" charset="0"/>
              </a:rPr>
              <a:t>без эффективность </a:t>
            </a:r>
            <a:r>
              <a:rPr lang="ru-RU" sz="2000" dirty="0" err="1">
                <a:solidFill>
                  <a:schemeClr val="lt1"/>
                </a:solidFill>
                <a:latin typeface="Times New Roman" pitchFamily="18" charset="0"/>
              </a:rPr>
              <a:t>родовозбуждения</a:t>
            </a:r>
            <a:r>
              <a:rPr lang="ru-RU" sz="2000" dirty="0">
                <a:solidFill>
                  <a:schemeClr val="lt1"/>
                </a:solidFill>
                <a:latin typeface="Times New Roman" pitchFamily="18" charset="0"/>
              </a:rPr>
              <a:t>, слабость родовой деятельности на фоне </a:t>
            </a:r>
            <a:r>
              <a:rPr lang="ru-RU" sz="2000" dirty="0" err="1">
                <a:solidFill>
                  <a:schemeClr val="lt1"/>
                </a:solidFill>
                <a:latin typeface="Times New Roman" pitchFamily="18" charset="0"/>
              </a:rPr>
              <a:t>родостимуляции</a:t>
            </a:r>
            <a:r>
              <a:rPr lang="ru-RU" sz="2000" dirty="0">
                <a:solidFill>
                  <a:schemeClr val="lt1"/>
                </a:solidFill>
                <a:latin typeface="Times New Roman" pitchFamily="18" charset="0"/>
              </a:rPr>
              <a:t>, угрожаемое состояние плода. </a:t>
            </a:r>
          </a:p>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Переведенные в другие стационары 14 беременных</a:t>
            </a:r>
          </a:p>
        </p:txBody>
      </p:sp>
      <p:graphicFrame>
        <p:nvGraphicFramePr>
          <p:cNvPr id="10" name="Таблица 9"/>
          <p:cNvGraphicFramePr>
            <a:graphicFrameLocks noGrp="1"/>
          </p:cNvGraphicFramePr>
          <p:nvPr>
            <p:extLst>
              <p:ext uri="{D42A27DB-BD31-4B8C-83A1-F6EECF244321}">
                <p14:modId xmlns:p14="http://schemas.microsoft.com/office/powerpoint/2010/main" val="3793067430"/>
              </p:ext>
            </p:extLst>
          </p:nvPr>
        </p:nvGraphicFramePr>
        <p:xfrm>
          <a:off x="1822449" y="4604783"/>
          <a:ext cx="8496300" cy="1518285"/>
        </p:xfrm>
        <a:graphic>
          <a:graphicData uri="http://schemas.openxmlformats.org/drawingml/2006/table">
            <a:tbl>
              <a:tblPr>
                <a:tableStyleId>{5C22544A-7EE6-4342-B048-85BDC9FD1C3A}</a:tableStyleId>
              </a:tblPr>
              <a:tblGrid>
                <a:gridCol w="4248150"/>
                <a:gridCol w="4248150"/>
              </a:tblGrid>
              <a:tr h="190500">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 </a:t>
                      </a:r>
                      <a:r>
                        <a:rPr lang="ru-RU" sz="2400" b="0" kern="1200" dirty="0" smtClean="0">
                          <a:solidFill>
                            <a:schemeClr val="tx1"/>
                          </a:solidFill>
                          <a:latin typeface="Times New Roman"/>
                          <a:ea typeface="Times New Roman"/>
                          <a:cs typeface="Times New Roman"/>
                        </a:rPr>
                        <a:t>Гинекология</a:t>
                      </a:r>
                      <a:endParaRPr lang="ru-RU" sz="2400" b="0" kern="1200" dirty="0">
                        <a:solidFill>
                          <a:schemeClr val="tx1"/>
                        </a:solidFill>
                        <a:latin typeface="Times New Roman"/>
                        <a:ea typeface="Times New Roman"/>
                        <a:cs typeface="Times New Roman"/>
                      </a:endParaRP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2015г . </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71500">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Поступило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55</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71500">
                <a:tc>
                  <a:txBody>
                    <a:bodyPr/>
                    <a:lstStyle/>
                    <a:p>
                      <a:pPr marL="0" algn="ctr" defTabSz="914400" rtl="0" eaLnBrk="1" fontAlgn="ctr" latinLnBrk="0" hangingPunct="1">
                        <a:spcAft>
                          <a:spcPts val="0"/>
                        </a:spcAft>
                      </a:pPr>
                      <a:r>
                        <a:rPr lang="ru-RU" sz="2400" b="0" kern="1200">
                          <a:solidFill>
                            <a:schemeClr val="tx1"/>
                          </a:solidFill>
                          <a:latin typeface="Times New Roman"/>
                          <a:ea typeface="Times New Roman"/>
                          <a:cs typeface="Times New Roman"/>
                        </a:rPr>
                        <a:t>Выписано женщин</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algn="ctr" defTabSz="914400" rtl="0" eaLnBrk="1" fontAlgn="ctr" latinLnBrk="0" hangingPunct="1">
                        <a:spcAft>
                          <a:spcPts val="0"/>
                        </a:spcAft>
                      </a:pPr>
                      <a:r>
                        <a:rPr lang="ru-RU" sz="2400" b="0" kern="1200" dirty="0">
                          <a:solidFill>
                            <a:schemeClr val="tx1"/>
                          </a:solidFill>
                          <a:latin typeface="Times New Roman"/>
                          <a:ea typeface="Times New Roman"/>
                          <a:cs typeface="Times New Roman"/>
                        </a:rPr>
                        <a:t>72</a:t>
                      </a:r>
                    </a:p>
                  </a:txBody>
                  <a:tcPr marL="9525" marR="9525" marT="9525" marB="0" anchor="ctr">
                    <a:gradFill>
                      <a:gsLst>
                        <a:gs pos="29000">
                          <a:srgbClr val="C3DBF0">
                            <a:lumMod val="62000"/>
                          </a:srgb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11" name="Прямоугольник 10"/>
          <p:cNvSpPr/>
          <p:nvPr/>
        </p:nvSpPr>
        <p:spPr>
          <a:xfrm>
            <a:off x="3355080" y="6288088"/>
            <a:ext cx="543103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p>
            <a:pPr indent="-342900">
              <a:lnSpc>
                <a:spcPct val="90000"/>
              </a:lnSpc>
              <a:spcBef>
                <a:spcPct val="20000"/>
              </a:spcBef>
              <a:buFont typeface="Wingdings" pitchFamily="2" charset="2"/>
              <a:buNone/>
            </a:pPr>
            <a:r>
              <a:rPr lang="ru-RU" sz="2000" dirty="0">
                <a:solidFill>
                  <a:schemeClr val="lt1"/>
                </a:solidFill>
                <a:latin typeface="Times New Roman" pitchFamily="18" charset="0"/>
              </a:rPr>
              <a:t>За   2015 г  </a:t>
            </a:r>
            <a:r>
              <a:rPr lang="ru-RU" sz="2000" dirty="0" smtClean="0">
                <a:solidFill>
                  <a:schemeClr val="lt1"/>
                </a:solidFill>
                <a:latin typeface="Times New Roman" pitchFamily="18" charset="0"/>
              </a:rPr>
              <a:t>проведено </a:t>
            </a:r>
            <a:r>
              <a:rPr lang="ru-RU" sz="2000" dirty="0">
                <a:solidFill>
                  <a:schemeClr val="lt1"/>
                </a:solidFill>
                <a:latin typeface="Times New Roman" pitchFamily="18" charset="0"/>
              </a:rPr>
              <a:t>14 полостных операций </a:t>
            </a:r>
          </a:p>
        </p:txBody>
      </p:sp>
    </p:spTree>
    <p:extLst>
      <p:ext uri="{BB962C8B-B14F-4D97-AF65-F5344CB8AC3E}">
        <p14:creationId xmlns:p14="http://schemas.microsoft.com/office/powerpoint/2010/main" val="7311522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2415539" y="649086"/>
            <a:ext cx="7360920" cy="523220"/>
          </a:xfrm>
          <a:prstGeom prst="rect">
            <a:avLst/>
          </a:prstGeo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Показатели </a:t>
            </a:r>
            <a:r>
              <a:rPr lang="ru-RU" sz="2800" b="1" dirty="0">
                <a:solidFill>
                  <a:srgbClr val="0070C0"/>
                </a:solidFill>
                <a:latin typeface="Times New Roman" panose="02020603050405020304" pitchFamily="18" charset="0"/>
                <a:cs typeface="Times New Roman" panose="02020603050405020304" pitchFamily="18" charset="0"/>
              </a:rPr>
              <a:t>использования коечного фонда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1120900476"/>
              </p:ext>
            </p:extLst>
          </p:nvPr>
        </p:nvGraphicFramePr>
        <p:xfrm>
          <a:off x="2570635" y="2130863"/>
          <a:ext cx="6952238" cy="3432221"/>
        </p:xfrm>
        <a:graphic>
          <a:graphicData uri="http://schemas.openxmlformats.org/drawingml/2006/table">
            <a:tbl>
              <a:tblPr/>
              <a:tblGrid>
                <a:gridCol w="3596789"/>
                <a:gridCol w="1477253"/>
                <a:gridCol w="1878196"/>
              </a:tblGrid>
              <a:tr h="307704">
                <a:tc rowSpan="2">
                  <a:txBody>
                    <a:bodyPr/>
                    <a:lstStyle/>
                    <a:p>
                      <a:pPr>
                        <a:spcAft>
                          <a:spcPts val="0"/>
                        </a:spcAft>
                      </a:pPr>
                      <a:endParaRPr lang="en-US"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1" dirty="0" smtClean="0">
                          <a:latin typeface="Times New Roman"/>
                          <a:ea typeface="Times New Roman"/>
                          <a:cs typeface="Times New Roman"/>
                        </a:rPr>
                        <a:t>2014 г</a:t>
                      </a:r>
                      <a:endParaRPr lang="ru-RU"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1" dirty="0" smtClean="0">
                          <a:latin typeface="Times New Roman"/>
                          <a:ea typeface="Times New Roman"/>
                          <a:cs typeface="Times New Roman"/>
                        </a:rPr>
                        <a:t>201</a:t>
                      </a:r>
                      <a:r>
                        <a:rPr lang="ru-RU" sz="2000" b="1" dirty="0" smtClean="0">
                          <a:latin typeface="Times New Roman"/>
                          <a:ea typeface="Times New Roman"/>
                          <a:cs typeface="Times New Roman"/>
                        </a:rPr>
                        <a:t>5г</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09939">
                <a:tc vMerge="1">
                  <a:txBody>
                    <a:bodyPr/>
                    <a:lstStyle/>
                    <a:p>
                      <a:endParaRPr lang="ru-RU"/>
                    </a:p>
                  </a:txBody>
                  <a:tcPr/>
                </a:tc>
                <a:tc>
                  <a:txBody>
                    <a:bodyPr/>
                    <a:lstStyle/>
                    <a:p>
                      <a:pPr algn="ctr">
                        <a:spcAft>
                          <a:spcPts val="0"/>
                        </a:spcAft>
                      </a:pPr>
                      <a:r>
                        <a:rPr lang="ru-RU" sz="2000" b="1" dirty="0" err="1">
                          <a:latin typeface="Times New Roman"/>
                          <a:ea typeface="Times New Roman"/>
                          <a:cs typeface="Times New Roman"/>
                        </a:rPr>
                        <a:t>абс</a:t>
                      </a:r>
                      <a:endParaRPr lang="ru-RU" sz="2000"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1" dirty="0" err="1" smtClean="0">
                          <a:latin typeface="Times New Roman"/>
                          <a:ea typeface="Times New Roman"/>
                          <a:cs typeface="Times New Roman"/>
                        </a:rPr>
                        <a:t>абс</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80496">
                <a:tc>
                  <a:txBody>
                    <a:bodyPr/>
                    <a:lstStyle/>
                    <a:p>
                      <a:pPr>
                        <a:spcAft>
                          <a:spcPts val="0"/>
                        </a:spcAft>
                      </a:pPr>
                      <a:r>
                        <a:rPr lang="ru-RU" sz="2000" b="1" dirty="0" smtClean="0">
                          <a:latin typeface="Times New Roman"/>
                          <a:ea typeface="Times New Roman"/>
                          <a:cs typeface="Times New Roman"/>
                        </a:rPr>
                        <a:t>Поступило   женщин</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dirty="0" smtClean="0">
                          <a:latin typeface="Times New Roman"/>
                          <a:ea typeface="Times New Roman"/>
                          <a:cs typeface="Times New Roman"/>
                        </a:rPr>
                        <a:t>6674</a:t>
                      </a:r>
                      <a:endParaRPr lang="ru-RU" sz="200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dirty="0" smtClean="0">
                          <a:latin typeface="Times New Roman"/>
                          <a:ea typeface="Times New Roman"/>
                          <a:cs typeface="Times New Roman"/>
                        </a:rPr>
                        <a:t>6267</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0408">
                <a:tc>
                  <a:txBody>
                    <a:bodyPr/>
                    <a:lstStyle/>
                    <a:p>
                      <a:pPr>
                        <a:spcAft>
                          <a:spcPts val="0"/>
                        </a:spcAft>
                      </a:pPr>
                      <a:r>
                        <a:rPr lang="ru-RU" sz="2000" b="1" dirty="0" smtClean="0">
                          <a:latin typeface="Times New Roman"/>
                          <a:ea typeface="Times New Roman"/>
                          <a:cs typeface="Times New Roman"/>
                        </a:rPr>
                        <a:t>Выписано женщин</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0" dirty="0" smtClean="0">
                          <a:latin typeface="Times New Roman"/>
                          <a:ea typeface="Times New Roman"/>
                          <a:cs typeface="Times New Roman"/>
                        </a:rPr>
                        <a:t>6679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6239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9196">
                <a:tc>
                  <a:txBody>
                    <a:bodyPr/>
                    <a:lstStyle/>
                    <a:p>
                      <a:pPr>
                        <a:spcAft>
                          <a:spcPts val="0"/>
                        </a:spcAft>
                      </a:pPr>
                      <a:r>
                        <a:rPr lang="ru-RU" sz="2000" b="1" dirty="0" smtClean="0">
                          <a:latin typeface="Times New Roman"/>
                          <a:ea typeface="Times New Roman"/>
                          <a:cs typeface="Times New Roman"/>
                        </a:rPr>
                        <a:t>Оборот койки</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en-US" sz="2000" b="0" dirty="0" smtClean="0">
                          <a:latin typeface="Times New Roman"/>
                          <a:ea typeface="Times New Roman"/>
                          <a:cs typeface="Times New Roman"/>
                        </a:rPr>
                        <a:t>70</a:t>
                      </a:r>
                      <a:r>
                        <a:rPr lang="ru-RU" sz="2000" b="0" dirty="0" smtClean="0">
                          <a:latin typeface="Times New Roman"/>
                          <a:ea typeface="Times New Roman"/>
                          <a:cs typeface="Times New Roman"/>
                        </a:rPr>
                        <a:t>,3</a:t>
                      </a:r>
                      <a:r>
                        <a:rPr lang="ru-RU" sz="2000" b="0" baseline="0" dirty="0" smtClean="0">
                          <a:latin typeface="Times New Roman"/>
                          <a:ea typeface="Times New Roman"/>
                          <a:cs typeface="Times New Roman"/>
                        </a:rPr>
                        <a:t> </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65,7</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98423">
                <a:tc>
                  <a:txBody>
                    <a:bodyPr/>
                    <a:lstStyle/>
                    <a:p>
                      <a:pPr>
                        <a:spcAft>
                          <a:spcPts val="0"/>
                        </a:spcAft>
                      </a:pPr>
                      <a:r>
                        <a:rPr lang="ru-RU" sz="2000" b="1" dirty="0" smtClean="0">
                          <a:latin typeface="Times New Roman"/>
                          <a:ea typeface="Times New Roman"/>
                          <a:cs typeface="Times New Roman"/>
                        </a:rPr>
                        <a:t>Работа койки</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340,8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313,4</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36455">
                <a:tc>
                  <a:txBody>
                    <a:bodyPr/>
                    <a:lstStyle/>
                    <a:p>
                      <a:pPr>
                        <a:spcAft>
                          <a:spcPts val="0"/>
                        </a:spcAft>
                      </a:pPr>
                      <a:r>
                        <a:rPr lang="ru-RU" sz="2000" b="1" dirty="0" smtClean="0">
                          <a:latin typeface="Times New Roman"/>
                          <a:ea typeface="Times New Roman"/>
                          <a:cs typeface="Times New Roman"/>
                        </a:rPr>
                        <a:t>Средняя длительность пребывания на койке</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4,8</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4,8</a:t>
                      </a: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64278">
                <a:tc>
                  <a:txBody>
                    <a:bodyPr/>
                    <a:lstStyle/>
                    <a:p>
                      <a:pPr>
                        <a:spcAft>
                          <a:spcPts val="0"/>
                        </a:spcAft>
                      </a:pPr>
                      <a:r>
                        <a:rPr lang="ru-RU" sz="2000" b="1" dirty="0" smtClean="0">
                          <a:latin typeface="Times New Roman"/>
                          <a:ea typeface="Times New Roman"/>
                          <a:cs typeface="Times New Roman"/>
                        </a:rPr>
                        <a:t>Количество проведенных койко-дней</a:t>
                      </a:r>
                      <a:endParaRPr lang="ru-RU" sz="2000" b="1" dirty="0">
                        <a:latin typeface="Times New Roman"/>
                        <a:ea typeface="Times New Roman"/>
                        <a:cs typeface="Times New Roman"/>
                      </a:endParaRPr>
                    </a:p>
                  </a:txBody>
                  <a:tcPr marL="68366" marR="683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32379</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latin typeface="Times New Roman"/>
                          <a:ea typeface="Times New Roman"/>
                          <a:cs typeface="Times New Roman"/>
                        </a:rPr>
                        <a:t>29772</a:t>
                      </a:r>
                      <a:endParaRPr lang="ru-RU" sz="2000" b="0" dirty="0">
                        <a:latin typeface="Times New Roman"/>
                        <a:ea typeface="Times New Roman"/>
                        <a:cs typeface="Times New Roman"/>
                      </a:endParaRPr>
                    </a:p>
                  </a:txBody>
                  <a:tcPr marL="68366" marR="68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790461640"/>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13"/>
          <p:cNvSpPr>
            <a:spLocks noChangeArrowheads="1"/>
          </p:cNvSpPr>
          <p:nvPr/>
        </p:nvSpPr>
        <p:spPr bwMode="auto">
          <a:xfrm>
            <a:off x="2843827" y="507227"/>
            <a:ext cx="7308850" cy="523875"/>
          </a:xfrm>
          <a:prstGeom prst="rect">
            <a:avLst/>
          </a:prstGeom>
          <a:noFill/>
          <a:ln w="9525">
            <a:noFill/>
            <a:miter lim="800000"/>
            <a:headEnd/>
            <a:tailEnd/>
          </a:ln>
        </p:spPr>
        <p:txBody>
          <a:bodyPr>
            <a:spAutoFit/>
          </a:bodyPr>
          <a:lstStyle/>
          <a:p>
            <a:pPr algn="ctr">
              <a:defRPr/>
            </a:pPr>
            <a:r>
              <a:rPr lang="ru-RU" sz="2800" b="1" i="1" dirty="0">
                <a:solidFill>
                  <a:schemeClr val="accent1">
                    <a:lumMod val="75000"/>
                  </a:schemeClr>
                </a:solidFill>
                <a:latin typeface="Times New Roman" pitchFamily="18" charset="0"/>
              </a:rPr>
              <a:t>Действующие приказы родовспоможения:</a:t>
            </a:r>
            <a:endParaRPr lang="ru-RU" sz="2800" dirty="0">
              <a:solidFill>
                <a:schemeClr val="accent1">
                  <a:lumMod val="75000"/>
                </a:schemeClr>
              </a:solidFill>
            </a:endParaRPr>
          </a:p>
        </p:txBody>
      </p:sp>
      <p:sp>
        <p:nvSpPr>
          <p:cNvPr id="6" name="Прямоугольник 5"/>
          <p:cNvSpPr/>
          <p:nvPr/>
        </p:nvSpPr>
        <p:spPr>
          <a:xfrm>
            <a:off x="2851968" y="1508705"/>
            <a:ext cx="7308850" cy="3416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1. Кодекс РК «О здоровье населения  и системе</a:t>
            </a:r>
            <a:r>
              <a:rPr lang="en-US" dirty="0" smtClean="0">
                <a:latin typeface="Times New Roman" pitchFamily="18" charset="0"/>
              </a:rPr>
              <a:t> </a:t>
            </a:r>
            <a:r>
              <a:rPr lang="ru-RU" dirty="0" smtClean="0">
                <a:latin typeface="Times New Roman" pitchFamily="18" charset="0"/>
              </a:rPr>
              <a:t>здравоохранения».</a:t>
            </a:r>
          </a:p>
        </p:txBody>
      </p:sp>
      <p:sp>
        <p:nvSpPr>
          <p:cNvPr id="7" name="Прямоугольник 6"/>
          <p:cNvSpPr/>
          <p:nvPr/>
        </p:nvSpPr>
        <p:spPr>
          <a:xfrm>
            <a:off x="2843827" y="2099636"/>
            <a:ext cx="7308850" cy="840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2. Приказ МЗ РК №127 от 24 февраля 2012 г. Санитарные правила «Санитарно-эпидемиологические требования к объектам здравоохранения».</a:t>
            </a:r>
          </a:p>
        </p:txBody>
      </p:sp>
      <p:sp>
        <p:nvSpPr>
          <p:cNvPr id="8" name="Прямоугольник 7"/>
          <p:cNvSpPr/>
          <p:nvPr/>
        </p:nvSpPr>
        <p:spPr>
          <a:xfrm>
            <a:off x="2851968" y="3186984"/>
            <a:ext cx="7308850" cy="87194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3. Приказ МЗ РК №498 от 07.07.2010г. «Об утверждении правил оказания стационарной помощи в медицинских организациях по </a:t>
            </a:r>
            <a:r>
              <a:rPr lang="ru-RU" dirty="0" err="1" smtClean="0">
                <a:latin typeface="Times New Roman" pitchFamily="18" charset="0"/>
              </a:rPr>
              <a:t>ОЗМиР</a:t>
            </a:r>
            <a:r>
              <a:rPr lang="ru-RU" dirty="0" smtClean="0">
                <a:latin typeface="Times New Roman" pitchFamily="18" charset="0"/>
              </a:rPr>
              <a:t>»</a:t>
            </a:r>
          </a:p>
        </p:txBody>
      </p:sp>
      <p:sp>
        <p:nvSpPr>
          <p:cNvPr id="9" name="Прямоугольник 8"/>
          <p:cNvSpPr/>
          <p:nvPr/>
        </p:nvSpPr>
        <p:spPr>
          <a:xfrm>
            <a:off x="2843827" y="4304751"/>
            <a:ext cx="7308850" cy="59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4. Приказ МЗ РК №76 от 04.02.2015г. Об утверждении Правил хранения, транспортировки и использования профилактических препаратов.</a:t>
            </a:r>
          </a:p>
        </p:txBody>
      </p:sp>
      <p:sp>
        <p:nvSpPr>
          <p:cNvPr id="10" name="Прямоугольник 9"/>
          <p:cNvSpPr/>
          <p:nvPr/>
        </p:nvSpPr>
        <p:spPr>
          <a:xfrm>
            <a:off x="2851968" y="5122007"/>
            <a:ext cx="7308850" cy="133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nSpc>
                <a:spcPct val="90000"/>
              </a:lnSpc>
            </a:pPr>
            <a:r>
              <a:rPr lang="ru-RU" dirty="0" smtClean="0">
                <a:latin typeface="Times New Roman" pitchFamily="18" charset="0"/>
              </a:rPr>
              <a:t>5. Приказ МЗ РК от 26 июля 2012 года № 501 приложение к приказу МЗ РК от 06 ноября 2009 года № 666 « Об утверждении Номенклатуры , правил заготовки, переработки, хранения , реализации крови и ее компонентов, а также Правил хранения , переливания крови , ее компонентов и препаратов».</a:t>
            </a:r>
          </a:p>
        </p:txBody>
      </p:sp>
    </p:spTree>
    <p:extLst>
      <p:ext uri="{BB962C8B-B14F-4D97-AF65-F5344CB8AC3E}">
        <p14:creationId xmlns:p14="http://schemas.microsoft.com/office/powerpoint/2010/main" val="852696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3000"/>
                            </p:stCondLst>
                            <p:childTnLst>
                              <p:par>
                                <p:cTn id="13" presetID="47"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47"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2674"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5"/>
          <p:cNvSpPr>
            <a:spLocks noChangeArrowheads="1"/>
          </p:cNvSpPr>
          <p:nvPr/>
        </p:nvSpPr>
        <p:spPr bwMode="auto">
          <a:xfrm>
            <a:off x="2725114" y="4835744"/>
            <a:ext cx="8023278" cy="923330"/>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9</a:t>
            </a:r>
            <a:r>
              <a:rPr lang="ru-RU" dirty="0">
                <a:latin typeface="Times New Roman" pitchFamily="18" charset="0"/>
              </a:rPr>
              <a:t>. Приказ МЗ и социального развития РК от 26 января 2015 « Об утверждении правил использования в медицинских целях наркотических средств , психотропных веществ и </a:t>
            </a:r>
            <a:r>
              <a:rPr lang="ru-RU" dirty="0" err="1">
                <a:latin typeface="Times New Roman" pitchFamily="18" charset="0"/>
              </a:rPr>
              <a:t>прекурсоров</a:t>
            </a:r>
            <a:r>
              <a:rPr lang="ru-RU" dirty="0">
                <a:latin typeface="Times New Roman" pitchFamily="18" charset="0"/>
              </a:rPr>
              <a:t>, подлежащих контролю в РК</a:t>
            </a:r>
            <a:r>
              <a:rPr lang="ru-RU" dirty="0" smtClean="0">
                <a:latin typeface="Times New Roman" pitchFamily="18" charset="0"/>
              </a:rPr>
              <a:t>.</a:t>
            </a:r>
            <a:endParaRPr lang="ru-RU" sz="2000" dirty="0">
              <a:latin typeface="Times New Roman" pitchFamily="18" charset="0"/>
            </a:endParaRPr>
          </a:p>
        </p:txBody>
      </p:sp>
      <p:sp>
        <p:nvSpPr>
          <p:cNvPr id="6" name="Прямоугольник 5"/>
          <p:cNvSpPr/>
          <p:nvPr/>
        </p:nvSpPr>
        <p:spPr>
          <a:xfrm>
            <a:off x="2725114" y="807276"/>
            <a:ext cx="8023278"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6. Приказ №48 от 27.01.2015г. Санитарные правила</a:t>
            </a:r>
          </a:p>
          <a:p>
            <a:pPr>
              <a:buFont typeface="Wingdings" pitchFamily="2" charset="2"/>
              <a:buNone/>
            </a:pPr>
            <a:r>
              <a:rPr lang="ru-RU" dirty="0" smtClean="0">
                <a:latin typeface="Times New Roman" pitchFamily="18" charset="0"/>
              </a:rPr>
              <a:t> « Санитарно-эпидемиологические требования к организации и проведению дезинфекции, дезинсекции и дератизации».</a:t>
            </a:r>
            <a:endParaRPr lang="ru-RU" dirty="0">
              <a:latin typeface="Times New Roman" pitchFamily="18" charset="0"/>
            </a:endParaRPr>
          </a:p>
        </p:txBody>
      </p:sp>
      <p:sp>
        <p:nvSpPr>
          <p:cNvPr id="7" name="Прямоугольник 6"/>
          <p:cNvSpPr/>
          <p:nvPr/>
        </p:nvSpPr>
        <p:spPr>
          <a:xfrm>
            <a:off x="2725114" y="2188420"/>
            <a:ext cx="8023278"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7. Приказ МЗ РК №194 от 12.03.2015г. Санитарные правила «Санитарно-эпидемиологические требования к организации и проведению санитарно-противоэпидемических мероприятий по предотвращению инфекционных заболеваний»</a:t>
            </a:r>
            <a:endParaRPr lang="ru-RU" dirty="0">
              <a:latin typeface="Times New Roman" pitchFamily="18" charset="0"/>
            </a:endParaRPr>
          </a:p>
        </p:txBody>
      </p:sp>
      <p:sp>
        <p:nvSpPr>
          <p:cNvPr id="8" name="Прямоугольник 7"/>
          <p:cNvSpPr/>
          <p:nvPr/>
        </p:nvSpPr>
        <p:spPr>
          <a:xfrm>
            <a:off x="2725114" y="3793432"/>
            <a:ext cx="802327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8. Приказ МЗ РК № 111 от 23 апреля 2013 года « Об утверждении методических рекомендаций по обработке рук сотрудников медицинских организаций РК»</a:t>
            </a:r>
            <a:endParaRPr lang="ru-RU" dirty="0">
              <a:latin typeface="Times New Roman" pitchFamily="18" charset="0"/>
            </a:endParaRPr>
          </a:p>
        </p:txBody>
      </p:sp>
    </p:spTree>
    <p:extLst>
      <p:ext uri="{BB962C8B-B14F-4D97-AF65-F5344CB8AC3E}">
        <p14:creationId xmlns:p14="http://schemas.microsoft.com/office/powerpoint/2010/main" val="40331751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Horizontal)">
                                      <p:cBhvr>
                                        <p:cTn id="15" dur="500"/>
                                        <p:tgtEl>
                                          <p:spTgt spid="8"/>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2956560" y="5541051"/>
            <a:ext cx="748284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13. Приказ МЗ РК №272 от 29.12.2008г. «О профилактике передачи ВИЧ-инфекции от матери к ребенку в РК».</a:t>
            </a:r>
            <a:endParaRPr lang="ru-RU" dirty="0">
              <a:latin typeface="Times New Roman" pitchFamily="18" charset="0"/>
            </a:endParaRPr>
          </a:p>
        </p:txBody>
      </p:sp>
      <p:sp>
        <p:nvSpPr>
          <p:cNvPr id="5" name="Прямоугольник 4"/>
          <p:cNvSpPr/>
          <p:nvPr/>
        </p:nvSpPr>
        <p:spPr>
          <a:xfrm>
            <a:off x="2956560" y="603465"/>
            <a:ext cx="748284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buFont typeface="Wingdings" pitchFamily="2" charset="2"/>
              <a:buNone/>
            </a:pPr>
            <a:r>
              <a:rPr lang="ru-RU" dirty="0" smtClean="0">
                <a:latin typeface="Times New Roman" pitchFamily="18" charset="0"/>
              </a:rPr>
              <a:t>10. Приказ МЗ РК №694 от 02.09.2004г. «Об утверждении Инструкции про проведению санитарно-</a:t>
            </a:r>
            <a:r>
              <a:rPr lang="ru-RU" dirty="0" err="1" smtClean="0">
                <a:latin typeface="Times New Roman" pitchFamily="18" charset="0"/>
              </a:rPr>
              <a:t>противоэпидимических</a:t>
            </a:r>
            <a:r>
              <a:rPr lang="ru-RU" dirty="0" smtClean="0">
                <a:latin typeface="Times New Roman" pitchFamily="18" charset="0"/>
              </a:rPr>
              <a:t> мероприятий по холере в РК».</a:t>
            </a:r>
          </a:p>
        </p:txBody>
      </p:sp>
      <p:sp>
        <p:nvSpPr>
          <p:cNvPr id="6" name="Прямоугольник 5"/>
          <p:cNvSpPr/>
          <p:nvPr/>
        </p:nvSpPr>
        <p:spPr>
          <a:xfrm>
            <a:off x="2956560" y="2064661"/>
            <a:ext cx="7482840"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smtClean="0">
                <a:latin typeface="Times New Roman" pitchFamily="18" charset="0"/>
              </a:rPr>
              <a:t>11. Приказ МЗ республики Казахстан № 1476 от 06.12.2011г  Об утверждении Санитарных правил « Санитарно-эпидемиологические требования к организациям и проведению санитарно-противоэпидемических(профилактических) мероприятий по предупреждению особо опасных инфекционных заболеваний».</a:t>
            </a:r>
          </a:p>
        </p:txBody>
      </p:sp>
      <p:sp>
        <p:nvSpPr>
          <p:cNvPr id="7" name="Прямоугольник 6"/>
          <p:cNvSpPr/>
          <p:nvPr/>
        </p:nvSpPr>
        <p:spPr>
          <a:xfrm>
            <a:off x="2956560" y="4079855"/>
            <a:ext cx="748284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dirty="0" smtClean="0">
                <a:latin typeface="Times New Roman" pitchFamily="18" charset="0"/>
              </a:rPr>
              <a:t>12. Приказ МЗ РК №575 от 11.06.2002г. «Об утверждении правил медицинского освидетельствования на выявление заражения вирусом иммунодефицита человека».</a:t>
            </a:r>
          </a:p>
        </p:txBody>
      </p:sp>
    </p:spTree>
    <p:extLst>
      <p:ext uri="{BB962C8B-B14F-4D97-AF65-F5344CB8AC3E}">
        <p14:creationId xmlns:p14="http://schemas.microsoft.com/office/powerpoint/2010/main" val="394913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Прямоугольник 5"/>
          <p:cNvSpPr/>
          <p:nvPr/>
        </p:nvSpPr>
        <p:spPr>
          <a:xfrm>
            <a:off x="2956559" y="1054835"/>
            <a:ext cx="6853747" cy="840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14.Приказ </a:t>
            </a:r>
            <a:r>
              <a:rPr lang="ru-RU" dirty="0" err="1" smtClean="0">
                <a:latin typeface="Times New Roman" pitchFamily="18" charset="0"/>
              </a:rPr>
              <a:t>и.о</a:t>
            </a:r>
            <a:r>
              <a:rPr lang="ru-RU" dirty="0" smtClean="0">
                <a:latin typeface="Times New Roman" pitchFamily="18" charset="0"/>
              </a:rPr>
              <a:t>. Министра национальной экономики Республики Казахстан от 24 февраля 2015года № 128 « Об утверждении Правил проведения обязательных медицинских осмотров» </a:t>
            </a:r>
          </a:p>
        </p:txBody>
      </p:sp>
      <p:sp>
        <p:nvSpPr>
          <p:cNvPr id="7" name="Прямоугольник 6"/>
          <p:cNvSpPr/>
          <p:nvPr/>
        </p:nvSpPr>
        <p:spPr>
          <a:xfrm>
            <a:off x="2956560" y="2723653"/>
            <a:ext cx="6853746" cy="59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15. Приказ МЗ РК №218 от марта 2011г. «Инструкция по профилактике туберкулеза»</a:t>
            </a:r>
          </a:p>
        </p:txBody>
      </p:sp>
      <p:sp>
        <p:nvSpPr>
          <p:cNvPr id="8" name="Прямоугольник 7"/>
          <p:cNvSpPr/>
          <p:nvPr/>
        </p:nvSpPr>
        <p:spPr>
          <a:xfrm>
            <a:off x="2956560" y="4143173"/>
            <a:ext cx="6853746" cy="10895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90000"/>
              </a:lnSpc>
              <a:buFont typeface="Wingdings" pitchFamily="2" charset="2"/>
              <a:buNone/>
            </a:pPr>
            <a:r>
              <a:rPr lang="ru-RU" dirty="0" smtClean="0">
                <a:latin typeface="Times New Roman" pitchFamily="18" charset="0"/>
              </a:rPr>
              <a:t>16.Приказ Министра национальной экономики РК от 6 марта 2015 года № 190 « Об утверждении Санитарных правил,  Санитарно-эпидемиологические требования по проведению профилактических прививок населению».</a:t>
            </a:r>
            <a:endParaRPr lang="ru-RU" dirty="0">
              <a:latin typeface="Times New Roman" pitchFamily="18" charset="0"/>
            </a:endParaRPr>
          </a:p>
        </p:txBody>
      </p:sp>
    </p:spTree>
    <p:extLst>
      <p:ext uri="{BB962C8B-B14F-4D97-AF65-F5344CB8AC3E}">
        <p14:creationId xmlns:p14="http://schemas.microsoft.com/office/powerpoint/2010/main" val="57657999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68680" y="289560"/>
            <a:ext cx="10515600" cy="6397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Распределение врачей по стажу </a:t>
            </a:r>
            <a:r>
              <a:rPr lang="ru-RU" sz="2800" b="1" dirty="0" smtClean="0">
                <a:solidFill>
                  <a:srgbClr val="0070C0"/>
                </a:solidFill>
                <a:latin typeface="Times New Roman" panose="02020603050405020304" pitchFamily="18" charset="0"/>
                <a:cs typeface="Times New Roman" panose="02020603050405020304" pitchFamily="18" charset="0"/>
              </a:rPr>
              <a:t>работы</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Group 60"/>
          <p:cNvGraphicFramePr>
            <a:graphicFrameLocks noGrp="1"/>
          </p:cNvGraphicFramePr>
          <p:nvPr>
            <p:extLst>
              <p:ext uri="{D42A27DB-BD31-4B8C-83A1-F6EECF244321}">
                <p14:modId xmlns:p14="http://schemas.microsoft.com/office/powerpoint/2010/main" val="1468271922"/>
              </p:ext>
            </p:extLst>
          </p:nvPr>
        </p:nvGraphicFramePr>
        <p:xfrm>
          <a:off x="2726036" y="1316340"/>
          <a:ext cx="6985001" cy="4103690"/>
        </p:xfrm>
        <a:graphic>
          <a:graphicData uri="http://schemas.openxmlformats.org/drawingml/2006/table">
            <a:tbl>
              <a:tblPr/>
              <a:tblGrid>
                <a:gridCol w="2106476"/>
                <a:gridCol w="722788"/>
                <a:gridCol w="693596"/>
                <a:gridCol w="691260"/>
                <a:gridCol w="923627"/>
                <a:gridCol w="923627"/>
                <a:gridCol w="923627"/>
              </a:tblGrid>
              <a:tr h="8524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Стаж работы</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2016</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292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err="1" smtClean="0">
                          <a:ln>
                            <a:noFill/>
                          </a:ln>
                          <a:solidFill>
                            <a:schemeClr val="tx1"/>
                          </a:solidFill>
                          <a:effectLst/>
                          <a:latin typeface="Times New Roman" pitchFamily="18" charset="0"/>
                          <a:ea typeface="+mn-ea"/>
                          <a:cs typeface="Times New Roman" pitchFamily="18" charset="0"/>
                        </a:rPr>
                        <a:t>абс</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smtClean="0">
                          <a:ln>
                            <a:noFill/>
                          </a:ln>
                          <a:solidFill>
                            <a:schemeClr val="tx1"/>
                          </a:solidFill>
                          <a:effectLst/>
                          <a:latin typeface="Times New Roman" pitchFamily="18" charset="0"/>
                          <a:ea typeface="+mn-ea"/>
                          <a:cs typeface="Times New Roman" pitchFamily="18" charset="0"/>
                        </a:rPr>
                        <a:t>До 6 лет</a:t>
                      </a:r>
                      <a:endParaRPr kumimoji="0" lang="ru-RU" sz="2000" b="0" i="0" u="none" strike="noStrike" kern="1200" cap="none" normalizeH="0" baseline="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17,2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3,4</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 6 </a:t>
                      </a: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 лет</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6,9</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2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 10 </a:t>
                      </a: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a:t>
                      </a: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20 лет</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48,3</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ts val="1200"/>
                        </a:spcBef>
                        <a:spcAft>
                          <a:spcPts val="30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Свыше 20 лет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41,4</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54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Всего</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endParaRPr kumimoji="0" lang="ru-RU" sz="20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
        <p:nvSpPr>
          <p:cNvPr id="5" name="TextBox 7"/>
          <p:cNvSpPr txBox="1">
            <a:spLocks noChangeArrowheads="1"/>
          </p:cNvSpPr>
          <p:nvPr/>
        </p:nvSpPr>
        <p:spPr bwMode="auto">
          <a:xfrm>
            <a:off x="812696" y="5963713"/>
            <a:ext cx="8394366" cy="4247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spAutoFit/>
          </a:bodyPr>
          <a:lstStyle>
            <a:lvl1pPr indent="-342900" algn="r">
              <a:lnSpc>
                <a:spcPct val="90000"/>
              </a:lnSpc>
              <a:spcBef>
                <a:spcPct val="20000"/>
              </a:spcBef>
              <a:buFont typeface="Wingdings" pitchFamily="2" charset="2"/>
              <a:buNone/>
              <a:defRPr>
                <a:solidFill>
                  <a:schemeClr val="lt1"/>
                </a:solidFill>
                <a:latin typeface="Times New Roman" pitchFamily="18" charset="0"/>
              </a:defRPr>
            </a:lvl1pPr>
            <a:lvl2pPr marL="742950" indent="-285750">
              <a:spcBef>
                <a:spcPct val="20000"/>
              </a:spcBef>
              <a:buFont typeface="Arial" pitchFamily="34" charset="0"/>
              <a:buChar char="–"/>
              <a:defRPr sz="2800">
                <a:solidFill>
                  <a:schemeClr val="lt1"/>
                </a:solidFill>
              </a:defRPr>
            </a:lvl2pPr>
            <a:lvl3pPr marL="1143000" indent="-228600">
              <a:spcBef>
                <a:spcPct val="20000"/>
              </a:spcBef>
              <a:buFont typeface="Arial" pitchFamily="34" charset="0"/>
              <a:buChar char="•"/>
              <a:defRPr sz="2400">
                <a:solidFill>
                  <a:schemeClr val="lt1"/>
                </a:solidFill>
              </a:defRPr>
            </a:lvl3pPr>
            <a:lvl4pPr marL="1600200" indent="-228600">
              <a:spcBef>
                <a:spcPct val="20000"/>
              </a:spcBef>
              <a:buFont typeface="Arial" pitchFamily="34" charset="0"/>
              <a:buChar char="–"/>
              <a:defRPr sz="2000">
                <a:solidFill>
                  <a:schemeClr val="lt1"/>
                </a:solidFill>
              </a:defRPr>
            </a:lvl4pPr>
            <a:lvl5pPr marL="2057400" indent="-228600">
              <a:spcBef>
                <a:spcPct val="20000"/>
              </a:spcBef>
              <a:buFont typeface="Arial" pitchFamily="34" charset="0"/>
              <a:buChar char="»"/>
              <a:defRPr sz="2000">
                <a:solidFill>
                  <a:schemeClr val="lt1"/>
                </a:solidFill>
              </a:defRPr>
            </a:lvl5pPr>
            <a:lvl6pPr marL="2514600" indent="-228600">
              <a:spcBef>
                <a:spcPct val="20000"/>
              </a:spcBef>
              <a:buFont typeface="Arial" pitchFamily="34" charset="0"/>
              <a:buChar char="•"/>
              <a:defRPr sz="2000">
                <a:solidFill>
                  <a:schemeClr val="lt1"/>
                </a:solidFill>
              </a:defRPr>
            </a:lvl6pPr>
            <a:lvl7pPr marL="2971800" indent="-228600">
              <a:spcBef>
                <a:spcPct val="20000"/>
              </a:spcBef>
              <a:buFont typeface="Arial" pitchFamily="34" charset="0"/>
              <a:buChar char="•"/>
              <a:defRPr sz="2000">
                <a:solidFill>
                  <a:schemeClr val="lt1"/>
                </a:solidFill>
              </a:defRPr>
            </a:lvl7pPr>
            <a:lvl8pPr marL="3429000" indent="-228600">
              <a:spcBef>
                <a:spcPct val="20000"/>
              </a:spcBef>
              <a:buFont typeface="Arial" pitchFamily="34" charset="0"/>
              <a:buChar char="•"/>
              <a:defRPr sz="2000">
                <a:solidFill>
                  <a:schemeClr val="lt1"/>
                </a:solidFill>
              </a:defRPr>
            </a:lvl8pPr>
            <a:lvl9pPr marL="3886200" indent="-228600">
              <a:spcBef>
                <a:spcPct val="20000"/>
              </a:spcBef>
              <a:buFont typeface="Arial" pitchFamily="34" charset="0"/>
              <a:buChar char="•"/>
              <a:defRPr sz="2000">
                <a:solidFill>
                  <a:schemeClr val="lt1"/>
                </a:solidFill>
              </a:defRPr>
            </a:lvl9pPr>
          </a:lstStyle>
          <a:p>
            <a:pPr algn="l"/>
            <a:r>
              <a:rPr lang="ru-RU" sz="2400" dirty="0" smtClean="0"/>
              <a:t>Доля специалистов со стажем работы до 20 составляет 65,5%</a:t>
            </a:r>
            <a:endParaRPr lang="ru-RU" sz="2400" dirty="0"/>
          </a:p>
        </p:txBody>
      </p:sp>
    </p:spTree>
    <p:extLst>
      <p:ext uri="{BB962C8B-B14F-4D97-AF65-F5344CB8AC3E}">
        <p14:creationId xmlns:p14="http://schemas.microsoft.com/office/powerpoint/2010/main" val="2459681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200" y="0"/>
            <a:ext cx="10515600" cy="76168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Укомплектованность кадрами</a:t>
            </a:r>
          </a:p>
        </p:txBody>
      </p:sp>
      <p:graphicFrame>
        <p:nvGraphicFramePr>
          <p:cNvPr id="4" name="Group 223"/>
          <p:cNvGraphicFramePr>
            <a:graphicFrameLocks noGrp="1"/>
          </p:cNvGraphicFramePr>
          <p:nvPr>
            <p:extLst>
              <p:ext uri="{D42A27DB-BD31-4B8C-83A1-F6EECF244321}">
                <p14:modId xmlns:p14="http://schemas.microsoft.com/office/powerpoint/2010/main" val="1362128367"/>
              </p:ext>
            </p:extLst>
          </p:nvPr>
        </p:nvGraphicFramePr>
        <p:xfrm>
          <a:off x="1524001" y="929623"/>
          <a:ext cx="9829799" cy="4226816"/>
        </p:xfrm>
        <a:graphic>
          <a:graphicData uri="http://schemas.openxmlformats.org/drawingml/2006/table">
            <a:tbl>
              <a:tblPr/>
              <a:tblGrid>
                <a:gridCol w="2039894"/>
                <a:gridCol w="1080075"/>
                <a:gridCol w="331816"/>
                <a:gridCol w="1202559"/>
                <a:gridCol w="1291637"/>
                <a:gridCol w="1298319"/>
                <a:gridCol w="1293862"/>
                <a:gridCol w="1291637"/>
              </a:tblGrid>
              <a:tr h="60961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Кадровый состав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По штату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работают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укомплектованность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 штату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Работают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укомплектованность</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78732">
                <a:tc v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a:t>
                      </a: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r>
                        <a:rPr kumimoji="0" lang="en-US"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a:t>
                      </a: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год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2015 год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hMerge="1">
                  <a:txBody>
                    <a:bodyPr/>
                    <a:lstStyle/>
                    <a:p>
                      <a:endParaRPr lang="ru-RU"/>
                    </a:p>
                  </a:txBody>
                  <a:tcPr/>
                </a:tc>
              </a:tr>
              <a:tr h="571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Врачи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411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Средний медперсонал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117,25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122,75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3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Младший медперсонал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77,75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6627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smtClean="0">
                          <a:ln>
                            <a:noFill/>
                          </a:ln>
                          <a:solidFill>
                            <a:schemeClr val="tx1"/>
                          </a:solidFill>
                          <a:effectLst/>
                          <a:latin typeface="Times New Roman" pitchFamily="18" charset="0"/>
                          <a:ea typeface="+mn-ea"/>
                          <a:cs typeface="Times New Roman" pitchFamily="18" charset="0"/>
                        </a:rPr>
                        <a:t>Прочие сотрудники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63,5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591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Всего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298,5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260,6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318,25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224,2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
        <p:nvSpPr>
          <p:cNvPr id="5" name="Объект 1"/>
          <p:cNvSpPr>
            <a:spLocks noGrp="1"/>
          </p:cNvSpPr>
          <p:nvPr>
            <p:ph idx="4294967295"/>
          </p:nvPr>
        </p:nvSpPr>
        <p:spPr>
          <a:xfrm>
            <a:off x="4510088" y="5812790"/>
            <a:ext cx="6843712" cy="59093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algn="r">
              <a:lnSpc>
                <a:spcPct val="90000"/>
              </a:lnSpc>
              <a:buFont typeface="Wingdings" pitchFamily="2" charset="2"/>
              <a:buNone/>
            </a:pPr>
            <a:r>
              <a:rPr lang="ru-RU" sz="1800" dirty="0">
                <a:solidFill>
                  <a:schemeClr val="lt1"/>
                </a:solidFill>
                <a:latin typeface="Times New Roman" pitchFamily="18" charset="0"/>
              </a:rPr>
              <a:t>В текущем году увеличилась укомплектованность врачей, среднего и младшего медицинского персонала</a:t>
            </a:r>
          </a:p>
        </p:txBody>
      </p:sp>
    </p:spTree>
    <p:extLst>
      <p:ext uri="{BB962C8B-B14F-4D97-AF65-F5344CB8AC3E}">
        <p14:creationId xmlns:p14="http://schemas.microsoft.com/office/powerpoint/2010/main" val="2673255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475343" y="-189820"/>
            <a:ext cx="10515600" cy="13255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Вакантные ставки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21725422"/>
              </p:ext>
            </p:extLst>
          </p:nvPr>
        </p:nvGraphicFramePr>
        <p:xfrm>
          <a:off x="1026886" y="962469"/>
          <a:ext cx="10265229" cy="5387130"/>
        </p:xfrm>
        <a:graphic>
          <a:graphicData uri="http://schemas.openxmlformats.org/drawingml/2006/table">
            <a:tbl>
              <a:tblPr firstRow="1" firstCol="1" bandRow="1">
                <a:tableStyleId>{5C22544A-7EE6-4342-B048-85BDC9FD1C3A}</a:tableStyleId>
              </a:tblPr>
              <a:tblGrid>
                <a:gridCol w="2801461"/>
                <a:gridCol w="1654920"/>
                <a:gridCol w="2229800"/>
                <a:gridCol w="2187971"/>
                <a:gridCol w="1391077"/>
              </a:tblGrid>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Должность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Штаты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Фактически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занято ставок</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Совместители в том числе</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Вакансии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758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Акушер-гинекологи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Неонатологи-реаниматологи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11,25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9,75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Анестезиологи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7,75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6,75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УЗД</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2,0</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0</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терапевт</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лаборант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9</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7</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3</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4998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эксперт</a:t>
                      </a: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758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Врач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эпидемиолог</a:t>
                      </a: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0,5</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1</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r h="2414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ВСЕГО</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48</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43</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9</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dirty="0">
                          <a:ln>
                            <a:noFill/>
                          </a:ln>
                          <a:solidFill>
                            <a:schemeClr val="tx1"/>
                          </a:solidFill>
                          <a:effectLst/>
                          <a:latin typeface="Times New Roman" pitchFamily="18" charset="0"/>
                          <a:ea typeface="+mn-ea"/>
                          <a:cs typeface="Times New Roman" pitchFamily="18" charset="0"/>
                        </a:rPr>
                        <a:t> </a:t>
                      </a:r>
                      <a:r>
                        <a:rPr kumimoji="0" lang="kk-KZ"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77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055122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5494229" y="122162"/>
            <a:ext cx="1103334" cy="954107"/>
          </a:xfrm>
          <a:prstGeom prst="rect">
            <a:avLst/>
          </a:prstGeom>
        </p:spPr>
        <p:txBody>
          <a:bodyPr vert="horz" lIns="91440" tIns="45720" rIns="91440" bIns="45720" rtlCol="0" anchor="ctr">
            <a:normAutofit/>
          </a:bodyPr>
          <a:lstStyle/>
          <a:p>
            <a:pPr algn="ctr"/>
            <a:r>
              <a:rPr lang="ru-RU" sz="2800" b="1" dirty="0" smtClean="0">
                <a:solidFill>
                  <a:srgbClr val="0070C0"/>
                </a:solidFill>
                <a:latin typeface="Times New Roman" panose="02020603050405020304" pitchFamily="18" charset="0"/>
                <a:cs typeface="Times New Roman" panose="02020603050405020304" pitchFamily="18" charset="0"/>
              </a:rPr>
              <a:t>Роды</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1482533130"/>
              </p:ext>
            </p:extLst>
          </p:nvPr>
        </p:nvGraphicFramePr>
        <p:xfrm>
          <a:off x="2559058" y="1076269"/>
          <a:ext cx="6789960" cy="5549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9221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a:xfrm>
            <a:off x="838199" y="166970"/>
            <a:ext cx="10515600" cy="1325562"/>
          </a:xfrm>
        </p:spPr>
        <p:txBody>
          <a:bodyPr vert="horz" lIns="91440" tIns="45720" rIns="91440" bIns="45720" rtlCol="0" anchor="ctr">
            <a:no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Удельный вес в структуре заболеваемости новорожденных</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285183755"/>
              </p:ext>
            </p:extLst>
          </p:nvPr>
        </p:nvGraphicFramePr>
        <p:xfrm>
          <a:off x="2057400" y="1627632"/>
          <a:ext cx="7920879" cy="4752527"/>
        </p:xfrm>
        <a:graphic>
          <a:graphicData uri="http://schemas.openxmlformats.org/drawingml/2006/table">
            <a:tbl>
              <a:tblPr/>
              <a:tblGrid>
                <a:gridCol w="3677551"/>
                <a:gridCol w="2074516"/>
                <a:gridCol w="2168812"/>
              </a:tblGrid>
              <a:tr h="886063">
                <a:tc>
                  <a:txBody>
                    <a:bodyPr/>
                    <a:lstStyle/>
                    <a:p>
                      <a:pPr algn="ctr">
                        <a:spcBef>
                          <a:spcPts val="1200"/>
                        </a:spcBef>
                        <a:spcAft>
                          <a:spcPts val="300"/>
                        </a:spcAft>
                      </a:pP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Calibri"/>
                          <a:ea typeface="Times New Roman"/>
                          <a:cs typeface="Times New Roman"/>
                        </a:rPr>
                        <a:t>2014 г</a:t>
                      </a: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Bef>
                          <a:spcPts val="1200"/>
                        </a:spcBef>
                        <a:spcAft>
                          <a:spcPts val="300"/>
                        </a:spcAft>
                      </a:pPr>
                      <a:r>
                        <a:rPr lang="ru-RU" sz="2400" b="0" kern="1600" dirty="0" smtClean="0">
                          <a:latin typeface="Calibri"/>
                          <a:ea typeface="Times New Roman"/>
                          <a:cs typeface="Times New Roman"/>
                        </a:rPr>
                        <a:t>2015 г</a:t>
                      </a:r>
                      <a:endParaRPr lang="ru-RU" sz="2400" b="0" kern="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1.ЗВУР</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20,3%</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2.Внутриутробная</a:t>
                      </a:r>
                      <a:r>
                        <a:rPr lang="ru-RU" sz="2400" b="0" baseline="0" dirty="0" smtClean="0">
                          <a:latin typeface="Times New Roman"/>
                          <a:ea typeface="Times New Roman"/>
                          <a:cs typeface="Times New Roman"/>
                        </a:rPr>
                        <a:t> гипоксия</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25,6%</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dirty="0" smtClean="0">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3.Неонатальные</a:t>
                      </a:r>
                      <a:r>
                        <a:rPr lang="ru-RU" sz="2400" b="0" baseline="0" dirty="0" smtClean="0">
                          <a:latin typeface="Times New Roman"/>
                          <a:ea typeface="Times New Roman"/>
                          <a:cs typeface="Times New Roman"/>
                        </a:rPr>
                        <a:t> желтухи</a:t>
                      </a:r>
                      <a:endParaRPr lang="ru-RU" sz="2400" b="0" dirty="0" smtClean="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966616">
                <a:tc>
                  <a:txBody>
                    <a:bodyPr/>
                    <a:lstStyle/>
                    <a:p>
                      <a:pPr algn="l">
                        <a:spcAft>
                          <a:spcPts val="0"/>
                        </a:spcAft>
                      </a:pPr>
                      <a:r>
                        <a:rPr lang="ru-RU" sz="2400" b="0" dirty="0" smtClean="0">
                          <a:latin typeface="Times New Roman"/>
                          <a:ea typeface="Times New Roman"/>
                          <a:cs typeface="Times New Roman"/>
                        </a:rPr>
                        <a:t>4.ВПР </a:t>
                      </a:r>
                      <a:endParaRPr lang="ru-RU" sz="2400" b="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0" dirty="0" smtClean="0">
                          <a:latin typeface="Times New Roman"/>
                          <a:ea typeface="Times New Roman"/>
                          <a:cs typeface="Times New Roman"/>
                        </a:rPr>
                        <a:t>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615620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2"/>
          <p:cNvSpPr>
            <a:spLocks noGrp="1" noChangeArrowheads="1"/>
          </p:cNvSpPr>
          <p:nvPr>
            <p:ph type="title"/>
          </p:nvPr>
        </p:nvSpPr>
        <p:spPr bwMode="auto">
          <a:xfrm>
            <a:off x="838200" y="315848"/>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Ранняя неонатальная смертность  3 детей</a:t>
            </a:r>
          </a:p>
        </p:txBody>
      </p:sp>
      <p:graphicFrame>
        <p:nvGraphicFramePr>
          <p:cNvPr id="5" name="Object 1"/>
          <p:cNvGraphicFramePr>
            <a:graphicFrameLocks noGrp="1" noChangeAspect="1"/>
          </p:cNvGraphicFramePr>
          <p:nvPr>
            <p:ph idx="1"/>
            <p:extLst>
              <p:ext uri="{D42A27DB-BD31-4B8C-83A1-F6EECF244321}">
                <p14:modId xmlns:p14="http://schemas.microsoft.com/office/powerpoint/2010/main" val="2904243726"/>
              </p:ext>
            </p:extLst>
          </p:nvPr>
        </p:nvGraphicFramePr>
        <p:xfrm>
          <a:off x="463296" y="1402080"/>
          <a:ext cx="11618976" cy="5266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6061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11" dur="500"/>
                                        <p:tgtEl>
                                          <p:spTgt spid="5">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15" dur="500"/>
                                        <p:tgtEl>
                                          <p:spTgt spid="5">
                                            <p:graphicEl>
                                              <a:chart seriesIdx="0"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9" dur="500"/>
                                        <p:tgtEl>
                                          <p:spTgt spid="5">
                                            <p:graphicEl>
                                              <a:chart seriesIdx="1"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23" dur="500"/>
                                        <p:tgtEl>
                                          <p:spTgt spid="5">
                                            <p:graphicEl>
                                              <a:chart seriesIdx="2"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7" dur="500"/>
                                        <p:tgtEl>
                                          <p:spTgt spid="5">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1" dur="500"/>
                                        <p:tgtEl>
                                          <p:spTgt spid="5">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5" dur="500"/>
                                        <p:tgtEl>
                                          <p:spTgt spid="5">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39" dur="500"/>
                                        <p:tgtEl>
                                          <p:spTgt spid="5">
                                            <p:graphicEl>
                                              <a:chart seriesIdx="0" categoryIdx="2"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43" dur="500"/>
                                        <p:tgtEl>
                                          <p:spTgt spid="5">
                                            <p:graphicEl>
                                              <a:chart seriesIdx="1" categoryIdx="2" bldStep="ptIn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47" dur="500"/>
                                        <p:tgtEl>
                                          <p:spTgt spid="5">
                                            <p:graphicEl>
                                              <a:chart seriesIdx="2" categoryIdx="2" bldStep="ptIn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51" dur="500"/>
                                        <p:tgtEl>
                                          <p:spTgt spid="5">
                                            <p:graphicEl>
                                              <a:chart seriesIdx="0" categoryIdx="3" bldStep="ptInCategory"/>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55" dur="500"/>
                                        <p:tgtEl>
                                          <p:spTgt spid="5">
                                            <p:graphicEl>
                                              <a:chart seriesIdx="1" categoryIdx="3" bldStep="ptIn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5">
                                            <p:graphicEl>
                                              <a:chart seriesIdx="2" categoryIdx="3" bldStep="ptInCategory"/>
                                            </p:graphicEl>
                                          </p:spTgt>
                                        </p:tgtEl>
                                        <p:attrNameLst>
                                          <p:attrName>style.visibility</p:attrName>
                                        </p:attrNameLst>
                                      </p:cBhvr>
                                      <p:to>
                                        <p:strVal val="visible"/>
                                      </p:to>
                                    </p:set>
                                    <p:animEffect transition="in" filter="wipe(down)">
                                      <p:cBhvr>
                                        <p:cTn id="59" dur="500"/>
                                        <p:tgtEl>
                                          <p:spTgt spid="5">
                                            <p:graphicEl>
                                              <a:chart seriesIdx="2"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Chart bld="categoryEl"/>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Заголовок 1"/>
          <p:cNvSpPr>
            <a:spLocks noGrp="1"/>
          </p:cNvSpPr>
          <p:nvPr>
            <p:ph type="title"/>
          </p:nvPr>
        </p:nvSpPr>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Объемные операции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20601554"/>
              </p:ext>
            </p:extLst>
          </p:nvPr>
        </p:nvGraphicFramePr>
        <p:xfrm>
          <a:off x="1767980" y="2126346"/>
          <a:ext cx="8568954" cy="2924625"/>
        </p:xfrm>
        <a:graphic>
          <a:graphicData uri="http://schemas.openxmlformats.org/drawingml/2006/table">
            <a:tbl>
              <a:tblPr firstRow="1" firstCol="1" lastRow="1" lastCol="1" bandRow="1" bandCol="1">
                <a:tableStyleId>{5C22544A-7EE6-4342-B048-85BDC9FD1C3A}</a:tableStyleId>
              </a:tblPr>
              <a:tblGrid>
                <a:gridCol w="2050691"/>
                <a:gridCol w="1684495"/>
                <a:gridCol w="1692378"/>
                <a:gridCol w="1456894"/>
                <a:gridCol w="1684496"/>
              </a:tblGrid>
              <a:tr h="576949">
                <a:tc rowSpan="2">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Показания</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2014 </a:t>
                      </a:r>
                      <a:r>
                        <a:rPr lang="ru-RU" sz="2000" b="0" dirty="0">
                          <a:solidFill>
                            <a:schemeClr val="tx1"/>
                          </a:solidFill>
                          <a:effectLst/>
                          <a:latin typeface="Times New Roman" panose="02020603050405020304" pitchFamily="18" charset="0"/>
                          <a:cs typeface="Times New Roman" panose="02020603050405020304" pitchFamily="18" charset="0"/>
                        </a:rPr>
                        <a:t>г.</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2015 </a:t>
                      </a:r>
                      <a:r>
                        <a:rPr lang="ru-RU" sz="2000" b="0" dirty="0">
                          <a:solidFill>
                            <a:schemeClr val="tx1"/>
                          </a:solidFill>
                          <a:effectLst/>
                          <a:latin typeface="Times New Roman" panose="02020603050405020304" pitchFamily="18" charset="0"/>
                          <a:cs typeface="Times New Roman" panose="02020603050405020304" pitchFamily="18" charset="0"/>
                        </a:rPr>
                        <a:t>г.</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785023">
                <a:tc vMerge="1">
                  <a:txBody>
                    <a:bodyPr/>
                    <a:lstStyle/>
                    <a:p>
                      <a:endParaRPr lang="ru-RU"/>
                    </a:p>
                  </a:txBody>
                  <a:tcPr/>
                </a:tc>
                <a:tc>
                  <a:txBody>
                    <a:bodyPr/>
                    <a:lstStyle/>
                    <a:p>
                      <a:pPr algn="ctr">
                        <a:spcAft>
                          <a:spcPts val="0"/>
                        </a:spcAft>
                      </a:pPr>
                      <a:r>
                        <a:rPr lang="ru-RU" sz="2000" b="0" dirty="0">
                          <a:effectLst/>
                          <a:latin typeface="Times New Roman" panose="02020603050405020304" pitchFamily="18" charset="0"/>
                          <a:cs typeface="Times New Roman" panose="02020603050405020304" pitchFamily="18" charset="0"/>
                        </a:rPr>
                        <a:t>Ампутация</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effectLst/>
                          <a:latin typeface="Times New Roman" panose="02020603050405020304" pitchFamily="18" charset="0"/>
                          <a:cs typeface="Times New Roman" panose="02020603050405020304" pitchFamily="18" charset="0"/>
                        </a:rPr>
                        <a:t>Экстрипация</a:t>
                      </a:r>
                      <a:r>
                        <a:rPr lang="ru-RU" sz="2000" b="0" dirty="0">
                          <a:effectLst/>
                          <a:latin typeface="Times New Roman" panose="02020603050405020304" pitchFamily="18" charset="0"/>
                          <a:cs typeface="Times New Roman" panose="02020603050405020304" pitchFamily="18" charset="0"/>
                        </a:rPr>
                        <a:t> </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effectLst/>
                          <a:latin typeface="Times New Roman" panose="02020603050405020304" pitchFamily="18" charset="0"/>
                          <a:cs typeface="Times New Roman" panose="02020603050405020304" pitchFamily="18" charset="0"/>
                        </a:rPr>
                        <a:t>Ампутация</a:t>
                      </a:r>
                      <a:endParaRPr lang="ru-RU" sz="2000" b="0" dirty="0">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err="1">
                          <a:solidFill>
                            <a:schemeClr val="tx1"/>
                          </a:solidFill>
                          <a:effectLst/>
                          <a:latin typeface="Times New Roman" panose="02020603050405020304" pitchFamily="18" charset="0"/>
                          <a:cs typeface="Times New Roman" panose="02020603050405020304" pitchFamily="18" charset="0"/>
                        </a:rPr>
                        <a:t>Экстрипация</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1086127">
                <a:tc>
                  <a:txBody>
                    <a:bodyPr/>
                    <a:lstStyle/>
                    <a:p>
                      <a:pPr algn="just">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Атоническое кровотечение</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a:solidFill>
                            <a:schemeClr val="tx1"/>
                          </a:solidFill>
                          <a:effectLst/>
                          <a:latin typeface="Times New Roman" panose="02020603050405020304" pitchFamily="18" charset="0"/>
                          <a:cs typeface="Times New Roman" panose="02020603050405020304" pitchFamily="18" charset="0"/>
                        </a:rPr>
                        <a:t>1</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cs typeface="Times New Roman" panose="02020603050405020304" pitchFamily="18" charset="0"/>
                        </a:rPr>
                        <a:t>0</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000" b="0" dirty="0" smtClean="0">
                          <a:solidFill>
                            <a:schemeClr val="tx1"/>
                          </a:solidFill>
                          <a:effectLst/>
                          <a:latin typeface="Times New Roman" panose="02020603050405020304" pitchFamily="18" charset="0"/>
                          <a:ea typeface="+mn-ea"/>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76526">
                <a:tc>
                  <a:txBody>
                    <a:bodyPr/>
                    <a:lstStyle/>
                    <a:p>
                      <a:pPr algn="just">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Всего</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3</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algn="ctr">
                        <a:spcAft>
                          <a:spcPts val="0"/>
                        </a:spcAft>
                      </a:pPr>
                      <a:r>
                        <a:rPr lang="ru-RU" sz="2000" b="0" dirty="0" smtClean="0">
                          <a:solidFill>
                            <a:schemeClr val="tx1"/>
                          </a:solidFill>
                          <a:effectLst/>
                          <a:latin typeface="Times New Roman" panose="02020603050405020304" pitchFamily="18" charset="0"/>
                          <a:ea typeface="Times New Roman"/>
                          <a:cs typeface="Times New Roman" panose="02020603050405020304" pitchFamily="18" charset="0"/>
                        </a:rPr>
                        <a:t>2</a:t>
                      </a: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pPr algn="ctr">
                        <a:spcAft>
                          <a:spcPts val="0"/>
                        </a:spcAft>
                      </a:pPr>
                      <a:endParaRPr lang="ru-RU" sz="20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369588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Rectangle 1"/>
          <p:cNvSpPr>
            <a:spLocks noGrp="1" noChangeArrowheads="1"/>
          </p:cNvSpPr>
          <p:nvPr>
            <p:ph type="title"/>
          </p:nvPr>
        </p:nvSpPr>
        <p:spPr bwMode="auto">
          <a:xfrm>
            <a:off x="838200" y="645031"/>
            <a:ext cx="10515600" cy="584775"/>
          </a:xfrm>
          <a:prstGeom prst="rect">
            <a:avLst/>
          </a:prstGeom>
        </p:spPr>
        <p:txBody>
          <a:bodyPr vert="horz" lIns="91440" tIns="45720" rIns="91440" bIns="45720" rtlCol="0" anchor="ctr">
            <a:noAutofit/>
          </a:bodyPr>
          <a:lstStyle/>
          <a:p>
            <a:pPr algn="ctr"/>
            <a:r>
              <a:rPr lang="ru-RU" sz="3200" b="1" dirty="0">
                <a:solidFill>
                  <a:srgbClr val="0070C0"/>
                </a:solidFill>
                <a:latin typeface="Times New Roman" panose="02020603050405020304" pitchFamily="18" charset="0"/>
                <a:cs typeface="Times New Roman" panose="02020603050405020304" pitchFamily="18" charset="0"/>
              </a:rPr>
              <a:t>Частота кесарева сечения</a:t>
            </a:r>
            <a:endParaRPr lang="en-US" sz="32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96519703"/>
              </p:ext>
            </p:extLst>
          </p:nvPr>
        </p:nvGraphicFramePr>
        <p:xfrm>
          <a:off x="2817312" y="2835471"/>
          <a:ext cx="6995912" cy="1771670"/>
        </p:xfrm>
        <a:graphic>
          <a:graphicData uri="http://schemas.openxmlformats.org/drawingml/2006/table">
            <a:tbl>
              <a:tblPr/>
              <a:tblGrid>
                <a:gridCol w="2063929"/>
                <a:gridCol w="2498440"/>
                <a:gridCol w="2433543"/>
              </a:tblGrid>
              <a:tr h="471400">
                <a:tc>
                  <a:txBody>
                    <a:bodyPr/>
                    <a:lstStyle/>
                    <a:p>
                      <a:pPr algn="ctr">
                        <a:spcAft>
                          <a:spcPts val="0"/>
                        </a:spcAft>
                      </a:pPr>
                      <a:endParaRPr lang="en-US" sz="1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800" b="0" i="0" baseline="0" dirty="0" smtClean="0">
                          <a:latin typeface="Times New Roman" panose="02020603050405020304" pitchFamily="18" charset="0"/>
                          <a:ea typeface="Times New Roman"/>
                          <a:cs typeface="Times New Roman" panose="02020603050405020304" pitchFamily="18" charset="0"/>
                        </a:rPr>
                        <a:t>2014г</a:t>
                      </a:r>
                      <a:endParaRPr lang="en-US" sz="2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800" b="0" i="0" baseline="0" dirty="0" smtClean="0">
                          <a:latin typeface="Times New Roman" panose="02020603050405020304" pitchFamily="18" charset="0"/>
                          <a:ea typeface="Times New Roman"/>
                          <a:cs typeface="Times New Roman" panose="02020603050405020304" pitchFamily="18" charset="0"/>
                        </a:rPr>
                        <a:t>2015г</a:t>
                      </a:r>
                      <a:endParaRPr lang="en-US" sz="28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48500">
                <a:tc>
                  <a:txBody>
                    <a:bodyPr/>
                    <a:lstStyle/>
                    <a:p>
                      <a:pPr algn="ctr">
                        <a:spcAft>
                          <a:spcPts val="0"/>
                        </a:spcAft>
                      </a:pPr>
                      <a:r>
                        <a:rPr lang="ru-RU" sz="2400" b="0" i="0" baseline="0" dirty="0">
                          <a:latin typeface="Times New Roman" panose="02020603050405020304" pitchFamily="18" charset="0"/>
                          <a:ea typeface="Times New Roman"/>
                          <a:cs typeface="Times New Roman" panose="02020603050405020304" pitchFamily="18" charset="0"/>
                        </a:rPr>
                        <a:t>Уд. вес</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18,8 %</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17,9</a:t>
                      </a:r>
                      <a:r>
                        <a:rPr lang="en-US" sz="2400" b="0" i="0" baseline="0" dirty="0" smtClean="0">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5885">
                <a:tc>
                  <a:txBody>
                    <a:bodyPr/>
                    <a:lstStyle/>
                    <a:p>
                      <a:pPr algn="ctr">
                        <a:spcAft>
                          <a:spcPts val="0"/>
                        </a:spcAft>
                      </a:pPr>
                      <a:r>
                        <a:rPr lang="ru-RU" sz="2400" b="0" i="0" baseline="0" dirty="0">
                          <a:latin typeface="Times New Roman" panose="02020603050405020304" pitchFamily="18" charset="0"/>
                          <a:ea typeface="Times New Roman"/>
                          <a:cs typeface="Times New Roman" panose="02020603050405020304" pitchFamily="18" charset="0"/>
                        </a:rPr>
                        <a:t>Уд. вес план</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64,2 %</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56,4</a:t>
                      </a:r>
                      <a:r>
                        <a:rPr lang="en-US" sz="2400" b="0" i="0" baseline="0" dirty="0" smtClean="0">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25885">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экстренное</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35,8%</a:t>
                      </a:r>
                      <a:endParaRPr lang="en-US" sz="2400" b="0" i="0" baseline="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algn="ctr">
                        <a:spcAft>
                          <a:spcPts val="0"/>
                        </a:spcAft>
                      </a:pPr>
                      <a:r>
                        <a:rPr lang="ru-RU" sz="2400" b="0" i="0" baseline="0" dirty="0" smtClean="0">
                          <a:latin typeface="Times New Roman" panose="02020603050405020304" pitchFamily="18" charset="0"/>
                          <a:ea typeface="Times New Roman"/>
                          <a:cs typeface="Times New Roman" panose="02020603050405020304" pitchFamily="18" charset="0"/>
                        </a:rPr>
                        <a:t>43,6%</a:t>
                      </a:r>
                      <a:endParaRPr lang="en-US" sz="2400" b="0" i="0" baseline="0" dirty="0" smtClean="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2658956001"/>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6" name="Капля 5"/>
          <p:cNvSpPr/>
          <p:nvPr/>
        </p:nvSpPr>
        <p:spPr>
          <a:xfrm>
            <a:off x="4483656" y="-830961"/>
            <a:ext cx="4261007" cy="830961"/>
          </a:xfrm>
          <a:prstGeom prst="teardrop">
            <a:avLst>
              <a:gd name="adj" fmla="val 176865"/>
            </a:avLst>
          </a:prstGeom>
          <a:solidFill>
            <a:schemeClr val="accent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90000"/>
              </a:lnSpc>
            </a:pPr>
            <a:r>
              <a:rPr lang="ru-RU" sz="3600" b="1" dirty="0" smtClean="0">
                <a:latin typeface="Times New Roman" pitchFamily="18" charset="0"/>
              </a:rPr>
              <a:t>Меморандум</a:t>
            </a:r>
            <a:r>
              <a:rPr lang="ru-RU" b="1" dirty="0" smtClean="0">
                <a:latin typeface="Times New Roman" pitchFamily="18" charset="0"/>
              </a:rPr>
              <a:t> </a:t>
            </a:r>
          </a:p>
        </p:txBody>
      </p:sp>
      <p:sp>
        <p:nvSpPr>
          <p:cNvPr id="7" name="Овал 6"/>
          <p:cNvSpPr/>
          <p:nvPr/>
        </p:nvSpPr>
        <p:spPr>
          <a:xfrm>
            <a:off x="3294935" y="2725502"/>
            <a:ext cx="6096000" cy="28564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90000"/>
              </a:lnSpc>
            </a:pPr>
            <a:r>
              <a:rPr lang="ru-RU" sz="2000" dirty="0" smtClean="0">
                <a:latin typeface="Times New Roman" pitchFamily="18" charset="0"/>
              </a:rPr>
              <a:t>о достижении целевых и конечных результатов деятельности в области менеджмента здравоохранения между Управлением здравоохранения </a:t>
            </a:r>
            <a:r>
              <a:rPr lang="ru-RU" sz="2000" dirty="0" err="1" smtClean="0">
                <a:latin typeface="Times New Roman" pitchFamily="18" charset="0"/>
              </a:rPr>
              <a:t>г.Алматы</a:t>
            </a:r>
            <a:r>
              <a:rPr lang="ru-RU" sz="2000" dirty="0" smtClean="0">
                <a:latin typeface="Times New Roman" pitchFamily="18" charset="0"/>
              </a:rPr>
              <a:t> и ГКП на ПХВ «Городской родильный дом № 4» </a:t>
            </a:r>
          </a:p>
          <a:p>
            <a:pPr algn="ctr">
              <a:lnSpc>
                <a:spcPct val="90000"/>
              </a:lnSpc>
            </a:pPr>
            <a:r>
              <a:rPr lang="ru-RU" sz="2000" dirty="0" smtClean="0">
                <a:latin typeface="Times New Roman" pitchFamily="18" charset="0"/>
              </a:rPr>
              <a:t>на 2014-2015 годы</a:t>
            </a:r>
            <a:endParaRPr lang="ru-RU" sz="2000" dirty="0">
              <a:latin typeface="Times New Roman" pitchFamily="18" charset="0"/>
            </a:endParaRPr>
          </a:p>
        </p:txBody>
      </p:sp>
    </p:spTree>
    <p:extLst>
      <p:ext uri="{BB962C8B-B14F-4D97-AF65-F5344CB8AC3E}">
        <p14:creationId xmlns:p14="http://schemas.microsoft.com/office/powerpoint/2010/main" val="3502284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path" presetSubtype="0" accel="50000" decel="50000" fill="hold" grpId="0" nodeType="afterEffect">
                                  <p:stCondLst>
                                    <p:cond delay="0"/>
                                  </p:stCondLst>
                                  <p:childTnLst>
                                    <p:animMotion origin="layout" path="M 0.24804 -0.00509 L 0.18711 -0.06759 C 0.15989 -0.09537 0.09179 -0.02384 0.0638 0.0625 L 0.0013 0.25463 " pathEditMode="relative" rAng="7200000" ptsTypes="AAAA">
                                      <p:cBhvr>
                                        <p:cTn id="6" dur="2000" fill="hold"/>
                                        <p:tgtEl>
                                          <p:spTgt spid="6"/>
                                        </p:tgtEl>
                                        <p:attrNameLst>
                                          <p:attrName>ppt_x</p:attrName>
                                          <p:attrName>ppt_y</p:attrName>
                                        </p:attrNameLst>
                                      </p:cBhvr>
                                      <p:rCtr x="-12331" y="12986"/>
                                    </p:animMotion>
                                  </p:childTnLst>
                                </p:cTn>
                              </p:par>
                            </p:childTnLst>
                          </p:cTn>
                        </p:par>
                        <p:par>
                          <p:cTn id="7" fill="hold">
                            <p:stCondLst>
                              <p:cond delay="2000"/>
                            </p:stCondLst>
                            <p:childTnLst>
                              <p:par>
                                <p:cTn id="8" presetID="45"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ppt_w</p:attrName>
                                        </p:attrNameLst>
                                      </p:cBhvr>
                                      <p:tavLst>
                                        <p:tav tm="0" fmla="#ppt_w*sin(2.5*pi*$)">
                                          <p:val>
                                            <p:fltVal val="0"/>
                                          </p:val>
                                        </p:tav>
                                        <p:tav tm="100000">
                                          <p:val>
                                            <p:fltVal val="1"/>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1"/>
          <p:cNvSpPr>
            <a:spLocks noGrp="1"/>
          </p:cNvSpPr>
          <p:nvPr>
            <p:ph type="title"/>
          </p:nvPr>
        </p:nvSpPr>
        <p:spPr>
          <a:xfrm>
            <a:off x="929640" y="0"/>
            <a:ext cx="10515600" cy="518160"/>
          </a:xfrm>
        </p:spPr>
        <p:txBody>
          <a:bodyPr/>
          <a:lstStyle/>
          <a:p>
            <a:pPr algn="ctr" eaLnBrk="1" fontAlgn="auto" hangingPunct="1">
              <a:spcAft>
                <a:spcPts val="0"/>
              </a:spcAft>
              <a:defRPr/>
            </a:pPr>
            <a:r>
              <a:rPr lang="ru-RU" sz="2800" b="1" dirty="0" smtClean="0">
                <a:solidFill>
                  <a:srgbClr val="0070C0"/>
                </a:solidFill>
                <a:latin typeface="Times New Roman" panose="02020603050405020304" pitchFamily="18" charset="0"/>
                <a:cs typeface="Times New Roman" panose="02020603050405020304" pitchFamily="18" charset="0"/>
              </a:rPr>
              <a:t>Основные индикаторы меморандума</a:t>
            </a:r>
            <a:endParaRPr lang="ru-RU"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val="1183320052"/>
              </p:ext>
            </p:extLst>
          </p:nvPr>
        </p:nvGraphicFramePr>
        <p:xfrm>
          <a:off x="14516" y="499291"/>
          <a:ext cx="12090400" cy="6273295"/>
        </p:xfrm>
        <a:graphic>
          <a:graphicData uri="http://schemas.openxmlformats.org/drawingml/2006/table">
            <a:tbl>
              <a:tblPr>
                <a:tableStyleId>{5C22544A-7EE6-4342-B048-85BDC9FD1C3A}</a:tableStyleId>
              </a:tblPr>
              <a:tblGrid>
                <a:gridCol w="506086"/>
                <a:gridCol w="4418134"/>
                <a:gridCol w="3765282"/>
                <a:gridCol w="1700449"/>
                <a:gridCol w="1700449"/>
              </a:tblGrid>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п\п</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Наименование индикаторов</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Источник информации/ единица измерения</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kern="1200" cap="none" normalizeH="0" baseline="0">
                          <a:ln>
                            <a:noFill/>
                          </a:ln>
                          <a:solidFill>
                            <a:schemeClr val="tx1"/>
                          </a:solidFill>
                          <a:effectLst/>
                          <a:latin typeface="Times New Roman" pitchFamily="18" charset="0"/>
                          <a:ea typeface="+mn-ea"/>
                          <a:cs typeface="Times New Roman" pitchFamily="18" charset="0"/>
                        </a:rPr>
                        <a:t>Факт 2014г .</a:t>
                      </a:r>
                      <a:endPar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endParaRP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Факт 2015год.</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Наличие аккредитации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ККМФД Свидетельство об аккредитации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60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2. 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Переход на ПХВ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Данные РЦРЗ</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Достигнут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605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3. 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Наблюдательный Совет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4. 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Функционирование сайта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Кабинетное исследование</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100%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100%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15200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5. 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Доля финансовых средств, снятых за некачественное оказание медицинской помощи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СУКМУ</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3,4%- 13 536 975,21</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КОМУ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10 113 165,0</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ККМФД</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3 423 810,21</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1,2 %- </a:t>
                      </a:r>
                      <a:endPar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4</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602 780,17</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КОМУ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2 523 860,0</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ККМФД</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2 078 920,17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7643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6. 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Кредиторская задолженность </a:t>
                      </a:r>
                      <a:b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Долгосрочная.</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Официальные сведения о кредиторской задолженности на конец года</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7. 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Внедрение дифференцированной оплаты труда</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Официальные данные статистической отчетности УЗ</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4,10%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6,40%</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51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8. 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Финансовая эффективность медицинской организации</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Отчет ФХД</a:t>
                      </a:r>
                      <a:b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b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Форма №141/у</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0,24</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0.21</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4279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9. 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Обоснованные жалобы за отчетный период </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Журнал регистрации обращений</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Отсутствуют</a:t>
                      </a:r>
                    </a:p>
                  </a:txBody>
                  <a:tcPr marL="9398" marR="9398" marT="9398" marB="0"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267655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3"/>
          <p:cNvSpPr>
            <a:spLocks noGrp="1"/>
          </p:cNvSpPr>
          <p:nvPr>
            <p:ph type="title"/>
          </p:nvPr>
        </p:nvSpPr>
        <p:spPr>
          <a:xfrm>
            <a:off x="838200" y="396558"/>
            <a:ext cx="10515600" cy="624522"/>
          </a:xfrm>
        </p:spPr>
        <p:txBody>
          <a:bodyP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Дополнительные индикаторы</a:t>
            </a:r>
          </a:p>
        </p:txBody>
      </p:sp>
      <p:graphicFrame>
        <p:nvGraphicFramePr>
          <p:cNvPr id="6" name="Таблица 5"/>
          <p:cNvGraphicFramePr>
            <a:graphicFrameLocks noGrp="1"/>
          </p:cNvGraphicFramePr>
          <p:nvPr>
            <p:extLst>
              <p:ext uri="{D42A27DB-BD31-4B8C-83A1-F6EECF244321}">
                <p14:modId xmlns:p14="http://schemas.microsoft.com/office/powerpoint/2010/main" val="1138892538"/>
              </p:ext>
            </p:extLst>
          </p:nvPr>
        </p:nvGraphicFramePr>
        <p:xfrm>
          <a:off x="594360" y="1752599"/>
          <a:ext cx="11262360" cy="3810001"/>
        </p:xfrm>
        <a:graphic>
          <a:graphicData uri="http://schemas.openxmlformats.org/drawingml/2006/table">
            <a:tbl>
              <a:tblPr firstRow="1" bandRow="1">
                <a:tableStyleId>{5C22544A-7EE6-4342-B048-85BDC9FD1C3A}</a:tableStyleId>
              </a:tblPr>
              <a:tblGrid>
                <a:gridCol w="533400"/>
                <a:gridCol w="3718560"/>
                <a:gridCol w="3962400"/>
                <a:gridCol w="1508760"/>
                <a:gridCol w="1539240"/>
              </a:tblGrid>
              <a:tr h="1021081">
                <a:tc>
                  <a:txBody>
                    <a:bodyPr/>
                    <a:lstStyle/>
                    <a:p>
                      <a:pPr algn="ctr"/>
                      <a:r>
                        <a:rPr lang="ru-RU" dirty="0" smtClean="0"/>
                        <a:t>1</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Соответствие критерия необоснованной госпитализации к показателям коечного фонда </a:t>
                      </a:r>
                      <a:endParaRPr lang="ru-RU"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Выгрузка из ЭРСБ</a:t>
                      </a:r>
                      <a:endParaRPr lang="ru-RU" dirty="0"/>
                    </a:p>
                  </a:txBody>
                  <a:tcPr anchor="ctr"/>
                </a:tc>
                <a:tc>
                  <a:txBody>
                    <a:bodyPr/>
                    <a:lstStyle/>
                    <a:p>
                      <a:pPr algn="ctr"/>
                      <a:r>
                        <a:rPr lang="ru-RU" dirty="0" smtClean="0"/>
                        <a:t>0</a:t>
                      </a:r>
                      <a:endParaRPr lang="ru-RU" dirty="0"/>
                    </a:p>
                  </a:txBody>
                  <a:tcPr anchor="ctr"/>
                </a:tc>
                <a:tc>
                  <a:txBody>
                    <a:bodyPr/>
                    <a:lstStyle/>
                    <a:p>
                      <a:pPr algn="ctr"/>
                      <a:r>
                        <a:rPr lang="ru-RU" dirty="0" smtClean="0"/>
                        <a:t>0</a:t>
                      </a:r>
                      <a:endParaRPr lang="ru-RU" dirty="0"/>
                    </a:p>
                  </a:txBody>
                  <a:tcPr anchor="ctr"/>
                </a:tc>
              </a:tr>
              <a:tr h="960120">
                <a:tc>
                  <a:txBody>
                    <a:bodyPr/>
                    <a:lstStyle/>
                    <a:p>
                      <a:pPr algn="ctr"/>
                      <a:r>
                        <a:rPr lang="ru-RU" dirty="0" smtClean="0"/>
                        <a:t>2</a:t>
                      </a:r>
                      <a:endParaRPr lang="ru-RU"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Показатель случаев расхождения основного клинического и патологоанатомического диагнозов</a:t>
                      </a:r>
                      <a:endParaRPr lang="ru-RU" sz="1200" dirty="0" smtClean="0">
                        <a:effectLst/>
                        <a:latin typeface="Times New Roman"/>
                        <a:ea typeface="Times New Roman"/>
                      </a:endParaRPr>
                    </a:p>
                  </a:txBody>
                  <a:tcPr anchor="ctr"/>
                </a:tc>
                <a:tc>
                  <a:txBody>
                    <a:bodyPr/>
                    <a:lstStyle/>
                    <a:p>
                      <a:pPr algn="l">
                        <a:spcAft>
                          <a:spcPts val="0"/>
                        </a:spcAft>
                      </a:pPr>
                      <a:r>
                        <a:rPr lang="ru-RU" sz="1800" dirty="0" smtClean="0">
                          <a:effectLst/>
                          <a:latin typeface="Times New Roman"/>
                          <a:ea typeface="Times New Roman"/>
                        </a:rPr>
                        <a:t>Выгрузка из ЭРСБ</a:t>
                      </a:r>
                      <a:endParaRPr lang="ru-RU" sz="1200" dirty="0" smtClean="0">
                        <a:effectLst/>
                        <a:latin typeface="Times New Roman"/>
                        <a:ea typeface="Times New Roman"/>
                      </a:endParaRPr>
                    </a:p>
                    <a:p>
                      <a:pPr algn="l">
                        <a:spcAft>
                          <a:spcPts val="0"/>
                        </a:spcAft>
                      </a:pPr>
                      <a:r>
                        <a:rPr lang="ru-RU" sz="1800" dirty="0" smtClean="0">
                          <a:effectLst/>
                          <a:latin typeface="Times New Roman"/>
                          <a:ea typeface="Times New Roman"/>
                        </a:rPr>
                        <a:t>Протокол патолого-анатомического исследования, КИЛИ</a:t>
                      </a:r>
                      <a:endParaRPr lang="ru-RU" sz="1200" dirty="0" smtClean="0">
                        <a:effectLst/>
                        <a:latin typeface="Times New Roman"/>
                        <a:ea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 New Roman"/>
                          <a:ea typeface="Times New Roman"/>
                        </a:rPr>
                        <a:t>Отсутствует</a:t>
                      </a:r>
                      <a:endParaRPr lang="ru-RU" sz="1200" dirty="0" smtClean="0">
                        <a:effectLst/>
                        <a:latin typeface="Times New Roman"/>
                        <a:ea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1" dirty="0" smtClean="0">
                          <a:effectLst/>
                          <a:latin typeface="Times New Roman"/>
                          <a:ea typeface="Times New Roman"/>
                        </a:rPr>
                        <a:t>Отсутствует</a:t>
                      </a:r>
                      <a:endParaRPr lang="ru-RU" sz="1200" dirty="0" smtClean="0">
                        <a:effectLst/>
                        <a:latin typeface="Times New Roman"/>
                        <a:ea typeface="Times New Roman"/>
                      </a:endParaRPr>
                    </a:p>
                  </a:txBody>
                  <a:tcPr anchor="ctr"/>
                </a:tc>
              </a:tr>
              <a:tr h="369860">
                <a:tc>
                  <a:txBody>
                    <a:bodyPr/>
                    <a:lstStyle/>
                    <a:p>
                      <a:pPr algn="ctr"/>
                      <a:r>
                        <a:rPr lang="ru-RU" dirty="0" smtClean="0"/>
                        <a:t>3</a:t>
                      </a:r>
                      <a:endParaRPr lang="ru-RU"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Показатель повторного незапланированного поступления в течение месяца по поводу одного и того же заболевания</a:t>
                      </a:r>
                      <a:endParaRPr lang="ru-RU" sz="1200" dirty="0" smtClean="0">
                        <a:effectLst/>
                        <a:latin typeface="Times New Roman"/>
                        <a:ea typeface="Times New Roman"/>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effectLst/>
                          <a:latin typeface="Times New Roman"/>
                          <a:ea typeface="Times New Roman"/>
                        </a:rPr>
                        <a:t>Карта стационарного больного форма 066/у</a:t>
                      </a:r>
                      <a:endParaRPr lang="ru-RU" sz="1200" dirty="0" smtClean="0">
                        <a:effectLst/>
                        <a:latin typeface="Times New Roman"/>
                        <a:ea typeface="Times New Roman"/>
                      </a:endParaRPr>
                    </a:p>
                  </a:txBody>
                  <a:tcPr anchor="ctr"/>
                </a:tc>
                <a:tc>
                  <a:txBody>
                    <a:bodyPr/>
                    <a:lstStyle/>
                    <a:p>
                      <a:pPr algn="ctr"/>
                      <a:r>
                        <a:rPr lang="ru-RU" sz="1800" b="1" dirty="0" smtClean="0">
                          <a:effectLst/>
                          <a:latin typeface="Times New Roman"/>
                          <a:ea typeface="Times New Roman"/>
                        </a:rPr>
                        <a:t>Отсутствует</a:t>
                      </a:r>
                      <a:endParaRPr lang="ru-RU" dirty="0"/>
                    </a:p>
                  </a:txBody>
                  <a:tcPr anchor="ctr"/>
                </a:tc>
                <a:tc>
                  <a:txBody>
                    <a:bodyPr/>
                    <a:lstStyle/>
                    <a:p>
                      <a:pPr algn="ctr"/>
                      <a:r>
                        <a:rPr lang="ru-RU" sz="1800" b="1" dirty="0" smtClean="0">
                          <a:effectLst/>
                          <a:latin typeface="Times New Roman"/>
                          <a:ea typeface="Times New Roman"/>
                        </a:rPr>
                        <a:t>Отсутствует</a:t>
                      </a:r>
                      <a:endParaRPr lang="ru-RU" dirty="0"/>
                    </a:p>
                  </a:txBody>
                  <a:tcPr anchor="ctr"/>
                </a:tc>
              </a:tr>
              <a:tr h="369860">
                <a:tc>
                  <a:txBody>
                    <a:bodyPr/>
                    <a:lstStyle/>
                    <a:p>
                      <a:pPr algn="ctr"/>
                      <a:r>
                        <a:rPr lang="ru-RU" dirty="0" smtClean="0"/>
                        <a:t>4</a:t>
                      </a:r>
                      <a:endParaRPr lang="ru-RU" dirty="0"/>
                    </a:p>
                  </a:txBody>
                  <a:tcPr anchor="ctr"/>
                </a:tc>
                <a:tc>
                  <a:txBody>
                    <a:bodyPr/>
                    <a:lstStyle/>
                    <a:p>
                      <a:pPr algn="l">
                        <a:spcAft>
                          <a:spcPts val="0"/>
                        </a:spcAft>
                      </a:pPr>
                      <a:r>
                        <a:rPr lang="ru-RU" sz="1800" kern="1200" dirty="0" smtClean="0">
                          <a:solidFill>
                            <a:schemeClr val="dk1"/>
                          </a:solidFill>
                          <a:effectLst/>
                          <a:latin typeface="Times New Roman"/>
                          <a:ea typeface="Times New Roman"/>
                          <a:cs typeface="+mn-cs"/>
                        </a:rPr>
                        <a:t>Показатель внутрибольничной инфекции</a:t>
                      </a:r>
                      <a:endParaRPr lang="ru-RU" sz="1800" kern="1200" dirty="0">
                        <a:solidFill>
                          <a:schemeClr val="dk1"/>
                        </a:solidFill>
                        <a:effectLst/>
                        <a:latin typeface="Times New Roman"/>
                        <a:ea typeface="Times New Roman"/>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effectLst/>
                          <a:latin typeface="Times New Roman"/>
                          <a:ea typeface="Times New Roman"/>
                          <a:cs typeface="+mn-cs"/>
                        </a:rPr>
                        <a:t>Журнал учета инфекционных заболеваний форма №060/у</a:t>
                      </a:r>
                    </a:p>
                  </a:txBody>
                  <a:tcPr anchor="ctr"/>
                </a:tc>
                <a:tc>
                  <a:txBody>
                    <a:bodyPr/>
                    <a:lstStyle/>
                    <a:p>
                      <a:pPr algn="ctr"/>
                      <a:r>
                        <a:rPr lang="ru-RU" sz="1800" kern="1200" dirty="0" smtClean="0">
                          <a:solidFill>
                            <a:schemeClr val="dk1"/>
                          </a:solidFill>
                          <a:effectLst/>
                          <a:latin typeface="Times New Roman"/>
                          <a:ea typeface="Times New Roman"/>
                          <a:cs typeface="+mn-cs"/>
                        </a:rPr>
                        <a:t>0,5%</a:t>
                      </a:r>
                      <a:endParaRPr lang="ru-RU" sz="1800" kern="1200" dirty="0">
                        <a:solidFill>
                          <a:schemeClr val="dk1"/>
                        </a:solidFill>
                        <a:effectLst/>
                        <a:latin typeface="Times New Roman"/>
                        <a:ea typeface="Times New Roman"/>
                        <a:cs typeface="+mn-cs"/>
                      </a:endParaRPr>
                    </a:p>
                  </a:txBody>
                  <a:tcPr anchor="ctr"/>
                </a:tc>
                <a:tc>
                  <a:txBody>
                    <a:bodyPr/>
                    <a:lstStyle/>
                    <a:p>
                      <a:pPr algn="ctr"/>
                      <a:r>
                        <a:rPr lang="ru-RU" sz="1800" kern="1200" dirty="0" smtClean="0">
                          <a:solidFill>
                            <a:schemeClr val="dk1"/>
                          </a:solidFill>
                          <a:effectLst/>
                          <a:latin typeface="Times New Roman"/>
                          <a:ea typeface="Times New Roman"/>
                          <a:cs typeface="+mn-cs"/>
                        </a:rPr>
                        <a:t>0%</a:t>
                      </a:r>
                      <a:endParaRPr lang="ru-RU" sz="1800" kern="1200" dirty="0">
                        <a:solidFill>
                          <a:schemeClr val="dk1"/>
                        </a:solidFill>
                        <a:effectLst/>
                        <a:latin typeface="Times New Roman"/>
                        <a:ea typeface="Times New Roman"/>
                        <a:cs typeface="+mn-cs"/>
                      </a:endParaRPr>
                    </a:p>
                  </a:txBody>
                  <a:tcPr anchor="ctr"/>
                </a:tc>
              </a:tr>
            </a:tbl>
          </a:graphicData>
        </a:graphic>
      </p:graphicFrame>
    </p:spTree>
    <p:extLst>
      <p:ext uri="{BB962C8B-B14F-4D97-AF65-F5344CB8AC3E}">
        <p14:creationId xmlns:p14="http://schemas.microsoft.com/office/powerpoint/2010/main" val="230954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26" y="-75942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Заголовок 5"/>
          <p:cNvSpPr>
            <a:spLocks noGrp="1"/>
          </p:cNvSpPr>
          <p:nvPr>
            <p:ph type="title"/>
          </p:nvPr>
        </p:nvSpPr>
        <p:spPr>
          <a:xfrm>
            <a:off x="838200" y="198438"/>
            <a:ext cx="10515600" cy="1325562"/>
          </a:xfrm>
        </p:spPr>
        <p:txBody>
          <a:bodyPr vert="horz" lIns="91440" tIns="45720" rIns="91440" bIns="45720" rtlCol="0" anchor="ctr">
            <a:normAutofit/>
          </a:bodyPr>
          <a:lstStyle/>
          <a:p>
            <a:pPr algn="ctr"/>
            <a:r>
              <a:rPr lang="ru-RU" sz="2800" b="1" dirty="0">
                <a:solidFill>
                  <a:srgbClr val="0070C0"/>
                </a:solidFill>
                <a:latin typeface="Times New Roman" panose="02020603050405020304" pitchFamily="18" charset="0"/>
                <a:cs typeface="Times New Roman" panose="02020603050405020304" pitchFamily="18" charset="0"/>
              </a:rPr>
              <a:t>Квалификационные категории врачей</a:t>
            </a:r>
          </a:p>
        </p:txBody>
      </p:sp>
      <p:graphicFrame>
        <p:nvGraphicFramePr>
          <p:cNvPr id="5" name="Group 142"/>
          <p:cNvGraphicFramePr>
            <a:graphicFrameLocks noGrp="1"/>
          </p:cNvGraphicFramePr>
          <p:nvPr>
            <p:ph idx="1"/>
            <p:extLst>
              <p:ext uri="{D42A27DB-BD31-4B8C-83A1-F6EECF244321}">
                <p14:modId xmlns:p14="http://schemas.microsoft.com/office/powerpoint/2010/main" val="2207055543"/>
              </p:ext>
            </p:extLst>
          </p:nvPr>
        </p:nvGraphicFramePr>
        <p:xfrm>
          <a:off x="2484120" y="1805471"/>
          <a:ext cx="7237412" cy="3744913"/>
        </p:xfrm>
        <a:graphic>
          <a:graphicData uri="http://schemas.openxmlformats.org/drawingml/2006/table">
            <a:tbl>
              <a:tblPr/>
              <a:tblGrid>
                <a:gridCol w="1819275"/>
                <a:gridCol w="1204912"/>
                <a:gridCol w="1206500"/>
                <a:gridCol w="1504950"/>
                <a:gridCol w="1501775"/>
              </a:tblGrid>
              <a:tr h="46990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1" i="0" u="none" strike="noStrike" cap="none" normalizeH="0" baseline="0" dirty="0" smtClean="0">
                          <a:ln>
                            <a:noFill/>
                          </a:ln>
                          <a:solidFill>
                            <a:sysClr val="windowText" lastClr="000000"/>
                          </a:solidFill>
                          <a:effectLst/>
                          <a:latin typeface="Times New Roman" pitchFamily="18" charset="0"/>
                          <a:cs typeface="Times New Roman" pitchFamily="18" charset="0"/>
                        </a:rPr>
                        <a:t>Категории</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2015</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2016</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hMerge="1">
                  <a:txBody>
                    <a:bodyPr/>
                    <a:lstStyle/>
                    <a:p>
                      <a:endParaRPr lang="ru-RU"/>
                    </a:p>
                  </a:txBody>
                  <a:tcPr/>
                </a:tc>
              </a:tr>
              <a:tr h="47307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абс.</a:t>
                      </a:r>
                      <a:endParaRPr kumimoji="0" lang="ru-RU" sz="1800" b="0"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абс.</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a:t>
                      </a:r>
                      <a:endParaRPr kumimoji="0" lang="ru-RU" sz="1800" b="0" i="0" u="none"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17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Высшая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sng" strike="noStrike" cap="none" normalizeH="0" baseline="0" smtClean="0">
                          <a:ln>
                            <a:noFill/>
                          </a:ln>
                          <a:solidFill>
                            <a:sysClr val="windowText" lastClr="000000"/>
                          </a:solidFill>
                          <a:effectLst/>
                          <a:latin typeface="Times New Roman" pitchFamily="18" charset="0"/>
                          <a:cs typeface="Times New Roman" pitchFamily="18" charset="0"/>
                        </a:rPr>
                        <a:t>Стаж от 10 лет</a:t>
                      </a:r>
                      <a:endParaRPr kumimoji="0" lang="ru-RU" sz="1800" b="0" i="0" u="sng"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14</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48,2</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16</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55,2</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7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smtClean="0">
                          <a:ln>
                            <a:noFill/>
                          </a:ln>
                          <a:solidFill>
                            <a:sysClr val="windowText" lastClr="000000"/>
                          </a:solidFill>
                          <a:effectLst/>
                          <a:latin typeface="Times New Roman" pitchFamily="18" charset="0"/>
                          <a:cs typeface="Times New Roman" pitchFamily="18" charset="0"/>
                        </a:rPr>
                        <a:t>Первая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sng" strike="noStrike" cap="none" normalizeH="0" baseline="0" smtClean="0">
                          <a:ln>
                            <a:noFill/>
                          </a:ln>
                          <a:solidFill>
                            <a:sysClr val="windowText" lastClr="000000"/>
                          </a:solidFill>
                          <a:effectLst/>
                          <a:latin typeface="Times New Roman" pitchFamily="18" charset="0"/>
                          <a:cs typeface="Times New Roman" pitchFamily="18" charset="0"/>
                        </a:rPr>
                        <a:t>Стаж от 6 лет</a:t>
                      </a:r>
                      <a:endParaRPr kumimoji="0" lang="ru-RU" sz="1800" b="0" i="0" u="sng" strike="noStrike" cap="none" normalizeH="0" baseline="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27,5</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27,5</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36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Итого с категорией</a:t>
                      </a:r>
                      <a:endParaRPr kumimoji="0" lang="ru-RU" sz="1800" b="0" i="0" u="sng"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22</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75,7</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24</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82,7</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1800" b="0" i="0" u="none" strike="noStrike" cap="none" normalizeH="0" baseline="0" dirty="0" smtClean="0">
                          <a:ln>
                            <a:noFill/>
                          </a:ln>
                          <a:solidFill>
                            <a:sysClr val="windowText" lastClr="000000"/>
                          </a:solidFill>
                          <a:effectLst/>
                          <a:latin typeface="Times New Roman" pitchFamily="18" charset="0"/>
                          <a:cs typeface="Times New Roman" pitchFamily="18" charset="0"/>
                        </a:rPr>
                        <a:t>Всего врачей</a:t>
                      </a:r>
                      <a:endParaRPr kumimoji="0" lang="ru-RU" sz="1800" b="0"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29</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rPr>
                        <a:t>29</a:t>
                      </a: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ysClr val="windowText" lastClr="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0661286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6560" y="-1079467"/>
            <a:ext cx="6853747" cy="7937467"/>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4" name="Прямоугольник 3"/>
          <p:cNvSpPr/>
          <p:nvPr/>
        </p:nvSpPr>
        <p:spPr>
          <a:xfrm>
            <a:off x="2108519" y="333494"/>
            <a:ext cx="8371202" cy="523220"/>
          </a:xfrm>
          <a:prstGeom prst="rect">
            <a:avLst/>
          </a:prstGeom>
        </p:spPr>
        <p:txBody>
          <a:bodyPr vert="horz" lIns="91440" tIns="45720" rIns="91440" bIns="45720" rtlCol="0" anchor="ctr">
            <a:normAutofit/>
          </a:bodyPr>
          <a:lstStyle/>
          <a:p>
            <a:pPr algn="ctr">
              <a:spcBef>
                <a:spcPct val="0"/>
              </a:spcBef>
            </a:pPr>
            <a:r>
              <a:rPr lang="ru-RU" sz="2800" b="1" dirty="0">
                <a:solidFill>
                  <a:srgbClr val="0070C0"/>
                </a:solidFill>
                <a:latin typeface="Times New Roman" panose="02020603050405020304" pitchFamily="18" charset="0"/>
                <a:ea typeface="+mj-ea"/>
                <a:cs typeface="Times New Roman" panose="02020603050405020304" pitchFamily="18" charset="0"/>
              </a:rPr>
              <a:t>Индикаторы по охране здоровья матери и ребенка</a:t>
            </a:r>
          </a:p>
        </p:txBody>
      </p:sp>
      <p:graphicFrame>
        <p:nvGraphicFramePr>
          <p:cNvPr id="5" name="Объект 3"/>
          <p:cNvGraphicFramePr>
            <a:graphicFrameLocks noGrp="1"/>
          </p:cNvGraphicFramePr>
          <p:nvPr>
            <p:ph sz="quarter" idx="1"/>
            <p:extLst>
              <p:ext uri="{D42A27DB-BD31-4B8C-83A1-F6EECF244321}">
                <p14:modId xmlns:p14="http://schemas.microsoft.com/office/powerpoint/2010/main" val="232119732"/>
              </p:ext>
            </p:extLst>
          </p:nvPr>
        </p:nvGraphicFramePr>
        <p:xfrm>
          <a:off x="2569672" y="1339215"/>
          <a:ext cx="7991648" cy="4663440"/>
        </p:xfrm>
        <a:graphic>
          <a:graphicData uri="http://schemas.openxmlformats.org/drawingml/2006/table">
            <a:tbl>
              <a:tblPr/>
              <a:tblGrid>
                <a:gridCol w="461325"/>
                <a:gridCol w="2585185"/>
                <a:gridCol w="2029532"/>
                <a:gridCol w="1483046"/>
                <a:gridCol w="1432560"/>
              </a:tblGrid>
              <a:tr h="871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Отсутствие случаев материнской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Выгрузка из ЭРСБ,</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Количество случаев материнской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8937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Отсутствие предотвратимых случаев перинатальной смертности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Абсолютное число случаев перинатальной смертности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7731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Отсутствие предотвратимых случаев неонатальной смертности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абсолютное число случаев неонатальной смертности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Отсутствует</a:t>
                      </a:r>
                      <a:endPar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r h="3667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19</a:t>
                      </a: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a:ln>
                            <a:noFill/>
                          </a:ln>
                          <a:solidFill>
                            <a:schemeClr val="tx1"/>
                          </a:solidFill>
                          <a:effectLst/>
                          <a:latin typeface="Times New Roman" pitchFamily="18" charset="0"/>
                          <a:ea typeface="+mn-ea"/>
                          <a:cs typeface="Times New Roman" pitchFamily="18" charset="0"/>
                        </a:rPr>
                        <a:t>Отсутствие случаев родовых травм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Выгрузка из ЭРСБ, число случаев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a:ln>
                            <a:noFill/>
                          </a:ln>
                          <a:solidFill>
                            <a:schemeClr val="tx1"/>
                          </a:solidFill>
                          <a:effectLst/>
                          <a:latin typeface="Times New Roman" pitchFamily="18" charset="0"/>
                          <a:ea typeface="+mn-ea"/>
                          <a:cs typeface="Times New Roman" pitchFamily="18" charset="0"/>
                        </a:rPr>
                        <a:t>Отсутствует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20000">
                          <a:srgbClr val="FFFFFF"/>
                        </a:gs>
                        <a:gs pos="0">
                          <a:schemeClr val="accent1">
                            <a:lumMod val="0"/>
                            <a:lumOff val="100000"/>
                          </a:schemeClr>
                        </a:gs>
                        <a:gs pos="29000">
                          <a:schemeClr val="accent1">
                            <a:lumMod val="0"/>
                            <a:lumOff val="100000"/>
                          </a:schemeClr>
                        </a:gs>
                        <a:gs pos="100000">
                          <a:schemeClr val="accent1">
                            <a:lumMod val="100000"/>
                          </a:schemeClr>
                        </a:gs>
                      </a:gsLst>
                      <a:path path="circle">
                        <a:fillToRect l="50000" t="-80000" r="50000" b="180000"/>
                      </a:path>
                    </a:gradFill>
                  </a:tcPr>
                </a:tc>
              </a:tr>
            </a:tbl>
          </a:graphicData>
        </a:graphic>
      </p:graphicFrame>
    </p:spTree>
    <p:extLst>
      <p:ext uri="{BB962C8B-B14F-4D97-AF65-F5344CB8AC3E}">
        <p14:creationId xmlns:p14="http://schemas.microsoft.com/office/powerpoint/2010/main" val="141411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themeOverride>
</file>

<file path=docProps/app.xml><?xml version="1.0" encoding="utf-8"?>
<Properties xmlns="http://schemas.openxmlformats.org/officeDocument/2006/extended-properties" xmlns:vt="http://schemas.openxmlformats.org/officeDocument/2006/docPropsVTypes">
  <Template/>
  <TotalTime>940</TotalTime>
  <Words>8402</Words>
  <Application>Microsoft Office PowerPoint</Application>
  <PresentationFormat>Широкоэкранный</PresentationFormat>
  <Paragraphs>2325</Paragraphs>
  <Slides>90</Slides>
  <Notes>90</Notes>
  <HiddenSlides>25</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90</vt:i4>
      </vt:variant>
    </vt:vector>
  </HeadingPairs>
  <TitlesOfParts>
    <vt:vector size="96" baseType="lpstr">
      <vt:lpstr>Arial</vt:lpstr>
      <vt:lpstr>Arial Rounded MT Bold</vt:lpstr>
      <vt:lpstr>Calibri</vt:lpstr>
      <vt:lpstr>Times New Roman</vt:lpstr>
      <vt:lpstr>Wingdings</vt:lpstr>
      <vt:lpstr>Blank</vt:lpstr>
      <vt:lpstr>Анализ работы  и показатели за 2016 год</vt:lpstr>
      <vt:lpstr>Презентация PowerPoint</vt:lpstr>
      <vt:lpstr>Презентация PowerPoint</vt:lpstr>
      <vt:lpstr>ГКП на ПХВ «Родильный дом № 4»</vt:lpstr>
      <vt:lpstr>Показатели выполнения государственного заказа  в ГКП на ПХВ   «Родильный дом №4» в 2016 г</vt:lpstr>
      <vt:lpstr>Презентация PowerPoint</vt:lpstr>
      <vt:lpstr>Кадры:</vt:lpstr>
      <vt:lpstr>Распределение врачей по стажу работы</vt:lpstr>
      <vt:lpstr>Квалификационные категории врачей</vt:lpstr>
      <vt:lpstr>Квалификационные категории среднего медицинского персонала</vt:lpstr>
      <vt:lpstr>Презентация PowerPoint</vt:lpstr>
      <vt:lpstr>Презентация PowerPoint</vt:lpstr>
      <vt:lpstr>Структура родов</vt:lpstr>
      <vt:lpstr>Преждевременные роды  3,1% (148)</vt:lpstr>
      <vt:lpstr>Распределение  преждевременных родов в разрезе ЖК </vt:lpstr>
      <vt:lpstr>Запоздалые роды 0,3% (13)</vt:lpstr>
      <vt:lpstr>Распределение  запоздалых  родов в разрезе ЖК </vt:lpstr>
      <vt:lpstr>Роды вне медицинского учреждения 0,3% (15)</vt:lpstr>
      <vt:lpstr>Домашние роды в разрезе ЖК 0,3%(15)</vt:lpstr>
      <vt:lpstr>РОДЫ МНОГОПЛОДНОЙ БЕРЕМЕННОСТЬЮ</vt:lpstr>
      <vt:lpstr>КОНСЕРВАТИВНЫЕ РОДЫ С РУБЦОМ НА МАТКЕ</vt:lpstr>
      <vt:lpstr>Презентация PowerPoint</vt:lpstr>
      <vt:lpstr>АКУШЕРСКИЕ ЩИПЦЫ,  ВАКУУМ-ЭКСТРАКЦИЯ ПЛОДА</vt:lpstr>
      <vt:lpstr>ИНДУЦИРОВАННЫЕ РОДЫ</vt:lpstr>
      <vt:lpstr>Аномалии родовой деятельности 1,1% (45)</vt:lpstr>
      <vt:lpstr>АНОМАЛИИ РОДОВОЙ  ДЕЯТЕЛЬНОСТИ</vt:lpstr>
      <vt:lpstr>Ручное вхождение в полость матки 1,1%(45)</vt:lpstr>
      <vt:lpstr>РАЗРЫВЫ ПРОМЕЖНОСТИ, ПЕРИНЕО И ЭПИЗИОТОМИИ</vt:lpstr>
      <vt:lpstr>Гипертензия беременных</vt:lpstr>
      <vt:lpstr>Кровотечение</vt:lpstr>
      <vt:lpstr>Кровотечение</vt:lpstr>
      <vt:lpstr>Кровотечения</vt:lpstr>
      <vt:lpstr> Послеродовые кровотечения</vt:lpstr>
      <vt:lpstr>Презентация PowerPoint</vt:lpstr>
      <vt:lpstr> Структурные показатели к кесарево сечению.               </vt:lpstr>
      <vt:lpstr>Презентация PowerPoint</vt:lpstr>
      <vt:lpstr>Трансфузионная активность</vt:lpstr>
      <vt:lpstr>Регионарная анестезия 96%</vt:lpstr>
      <vt:lpstr>Структура экстрагенитальной патологии %</vt:lpstr>
      <vt:lpstr>Показатели ПНС</vt:lpstr>
      <vt:lpstr>Структура перинатальной смертности</vt:lpstr>
      <vt:lpstr>Перинатальная смертность по сроком гестации</vt:lpstr>
      <vt:lpstr>Мертворождаемость</vt:lpstr>
      <vt:lpstr>Структура причин мертворождаемости</vt:lpstr>
      <vt:lpstr>Показатели мертворождаемости по ГП (24 сл.)</vt:lpstr>
      <vt:lpstr>         Ранняя неонатальная смертность</vt:lpstr>
      <vt:lpstr>ЗАБОЛЕВАЕМОСТИ НОВОРОЖДЕННЫХ </vt:lpstr>
      <vt:lpstr>Заболеваемость на 1000 детей родившихся живыми</vt:lpstr>
      <vt:lpstr>Удельный вес в структуре заболеваемости  в 2016г в сравнении с 2015г</vt:lpstr>
      <vt:lpstr>Структура переведенных новорожденных на второй этап 2016г.</vt:lpstr>
      <vt:lpstr>Вакцинация и скрининг новорожденных</vt:lpstr>
      <vt:lpstr>ВБИ новорожденных</vt:lpstr>
      <vt:lpstr>Программа по снижению заболеваемости туберкулёзом в 2016 год</vt:lpstr>
      <vt:lpstr>Презентация PowerPoint</vt:lpstr>
      <vt:lpstr>Презентация PowerPoint</vt:lpstr>
      <vt:lpstr>Презентация PowerPoint</vt:lpstr>
      <vt:lpstr>Показатели кабинета перинатальной диагностики</vt:lpstr>
      <vt:lpstr>Клиника  Диагностическая Лаборатория  </vt:lpstr>
      <vt:lpstr>Показатели платного отделения</vt:lpstr>
      <vt:lpstr> Медицинский туризм </vt:lpstr>
      <vt:lpstr>Поступление денежных средств </vt:lpstr>
      <vt:lpstr>Презентация PowerPoint</vt:lpstr>
      <vt:lpstr>Выплаты стимулирующего характера  в разрезе должностей за 2015 год </vt:lpstr>
      <vt:lpstr>Основные средства полученные по источникам финансирования в 2015 году.</vt:lpstr>
      <vt:lpstr>Выводы </vt:lpstr>
      <vt:lpstr>Презентация PowerPoint</vt:lpstr>
      <vt:lpstr>Проблемы </vt:lpstr>
      <vt:lpstr>ОСНОВНЫЕ НАПРАВЛЕНИЯ РАБОТЫ НА 2017 ГОД</vt:lpstr>
      <vt:lpstr>Спасибо за внимание!</vt:lpstr>
      <vt:lpstr>Всё что ниже этого слайда это резерв – то что Вы сказали удалить </vt:lpstr>
      <vt:lpstr>За отчетный период прошли проверки:</vt:lpstr>
      <vt:lpstr>ДИНАМИКА ПОКАЗАТЕЛЕЙ ПЕРИНАТАЛЬНОЙ СМЕРТНОСТИ СРЕДИ НЕДОНОШЕННЫХ (на 1000 новорожденных) </vt:lpstr>
      <vt:lpstr>Показатели работы отделения Анестезии и реанимации.</vt:lpstr>
      <vt:lpstr>Отделение патологи и гинекологии</vt:lpstr>
      <vt:lpstr>Показатели использования коечного фонда </vt:lpstr>
      <vt:lpstr>Презентация PowerPoint</vt:lpstr>
      <vt:lpstr>Презентация PowerPoint</vt:lpstr>
      <vt:lpstr>Презентация PowerPoint</vt:lpstr>
      <vt:lpstr>Презентация PowerPoint</vt:lpstr>
      <vt:lpstr>Укомплектованность кадрами</vt:lpstr>
      <vt:lpstr>Вакантные ставки</vt:lpstr>
      <vt:lpstr>Роды</vt:lpstr>
      <vt:lpstr>Удельный вес в структуре заболеваемости новорожденных</vt:lpstr>
      <vt:lpstr>Ранняя неонатальная смертность  3 детей</vt:lpstr>
      <vt:lpstr>Объемные операции</vt:lpstr>
      <vt:lpstr>Частота кесарева сечения</vt:lpstr>
      <vt:lpstr>Презентация PowerPoint</vt:lpstr>
      <vt:lpstr>Основные индикаторы меморандума</vt:lpstr>
      <vt:lpstr>Дополнительные индикаторы</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Станислав Давлятов</dc:creator>
  <cp:lastModifiedBy>Администратор</cp:lastModifiedBy>
  <cp:revision>249</cp:revision>
  <cp:lastPrinted>2017-01-20T11:36:10Z</cp:lastPrinted>
  <dcterms:created xsi:type="dcterms:W3CDTF">2016-01-20T05:43:46Z</dcterms:created>
  <dcterms:modified xsi:type="dcterms:W3CDTF">2017-01-20T11:38:51Z</dcterms:modified>
</cp:coreProperties>
</file>